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78" r:id="rId3"/>
    <p:sldId id="273" r:id="rId4"/>
    <p:sldId id="274" r:id="rId5"/>
    <p:sldId id="271" r:id="rId6"/>
    <p:sldId id="277" r:id="rId7"/>
    <p:sldId id="280" r:id="rId8"/>
    <p:sldId id="272" r:id="rId9"/>
    <p:sldId id="265" r:id="rId10"/>
    <p:sldId id="275" r:id="rId11"/>
    <p:sldId id="266" r:id="rId12"/>
    <p:sldId id="281" r:id="rId13"/>
    <p:sldId id="268" r:id="rId14"/>
    <p:sldId id="276" r:id="rId15"/>
    <p:sldId id="282" r:id="rId1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A1C6B"/>
    <a:srgbClr val="F68B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D09A74-CCF7-43AC-85E4-0DB210BDC278}" v="2" dt="2024-07-26T16:05:41.8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2571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78E0F8-C7EE-40C0-821C-0F077D12301F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15AF6F-4BA6-4C9A-9E8C-7CB5E37A9190}">
      <dgm:prSet phldrT="[Text]"/>
      <dgm:spPr/>
      <dgm:t>
        <a:bodyPr/>
        <a:lstStyle/>
        <a:p>
          <a:r>
            <a:rPr lang="en-US" dirty="0"/>
            <a:t>Risk Prevention and Management Committee</a:t>
          </a:r>
        </a:p>
      </dgm:t>
    </dgm:pt>
    <dgm:pt modelId="{91232233-D434-4F3D-9916-3A459BFD5D5D}" type="parTrans" cxnId="{CFC1F2C5-E3F5-41E0-99FF-17F7EA404CFD}">
      <dgm:prSet/>
      <dgm:spPr/>
      <dgm:t>
        <a:bodyPr/>
        <a:lstStyle/>
        <a:p>
          <a:endParaRPr lang="en-US"/>
        </a:p>
      </dgm:t>
    </dgm:pt>
    <dgm:pt modelId="{26D4CAA3-3733-41C2-BD3A-72A2418D86A9}" type="sibTrans" cxnId="{CFC1F2C5-E3F5-41E0-99FF-17F7EA404CFD}">
      <dgm:prSet/>
      <dgm:spPr/>
      <dgm:t>
        <a:bodyPr/>
        <a:lstStyle/>
        <a:p>
          <a:endParaRPr lang="en-US"/>
        </a:p>
      </dgm:t>
    </dgm:pt>
    <dgm:pt modelId="{FF12D67C-A9AE-4CEE-B660-CD83C5934B6E}">
      <dgm:prSet phldrT="[Text]"/>
      <dgm:spPr/>
      <dgm:t>
        <a:bodyPr/>
        <a:lstStyle/>
        <a:p>
          <a:r>
            <a:rPr lang="en-US" b="1" dirty="0"/>
            <a:t>Attendees: </a:t>
          </a:r>
        </a:p>
        <a:p>
          <a:r>
            <a:rPr lang="en-US" dirty="0"/>
            <a:t>Executive Leadership, Directors, certain managers</a:t>
          </a:r>
        </a:p>
      </dgm:t>
    </dgm:pt>
    <dgm:pt modelId="{75EB0595-22A6-40F4-A782-12C446202416}" type="parTrans" cxnId="{3D639F6A-3D27-427C-BEDE-14477580A8D0}">
      <dgm:prSet/>
      <dgm:spPr/>
      <dgm:t>
        <a:bodyPr/>
        <a:lstStyle/>
        <a:p>
          <a:endParaRPr lang="en-US"/>
        </a:p>
      </dgm:t>
    </dgm:pt>
    <dgm:pt modelId="{AA680D04-C5DC-41B8-9930-272ED66F9D53}" type="sibTrans" cxnId="{3D639F6A-3D27-427C-BEDE-14477580A8D0}">
      <dgm:prSet/>
      <dgm:spPr/>
      <dgm:t>
        <a:bodyPr/>
        <a:lstStyle/>
        <a:p>
          <a:endParaRPr lang="en-US"/>
        </a:p>
      </dgm:t>
    </dgm:pt>
    <dgm:pt modelId="{67C6C171-2F32-430C-B46F-7EC9CC37C6B7}">
      <dgm:prSet phldrT="[Text]"/>
      <dgm:spPr/>
      <dgm:t>
        <a:bodyPr/>
        <a:lstStyle/>
        <a:p>
          <a:r>
            <a:rPr lang="en-US" b="1" dirty="0"/>
            <a:t>Guidelines</a:t>
          </a:r>
          <a:r>
            <a:rPr lang="en-US" dirty="0"/>
            <a:t>: </a:t>
          </a:r>
        </a:p>
        <a:p>
          <a:r>
            <a:rPr lang="en-US" dirty="0"/>
            <a:t>WFS Risk Plan</a:t>
          </a:r>
        </a:p>
      </dgm:t>
    </dgm:pt>
    <dgm:pt modelId="{C14AD103-1562-4F5D-A1ED-531081AFD53B}" type="parTrans" cxnId="{48BFF36A-3180-43ED-9598-01303C1DF0A0}">
      <dgm:prSet/>
      <dgm:spPr/>
      <dgm:t>
        <a:bodyPr/>
        <a:lstStyle/>
        <a:p>
          <a:endParaRPr lang="en-US"/>
        </a:p>
      </dgm:t>
    </dgm:pt>
    <dgm:pt modelId="{A18EAA0D-09D6-441F-A169-0096D84E2D3A}" type="sibTrans" cxnId="{48BFF36A-3180-43ED-9598-01303C1DF0A0}">
      <dgm:prSet/>
      <dgm:spPr/>
      <dgm:t>
        <a:bodyPr/>
        <a:lstStyle/>
        <a:p>
          <a:endParaRPr lang="en-US"/>
        </a:p>
      </dgm:t>
    </dgm:pt>
    <dgm:pt modelId="{4ED98CC1-DE04-486D-B507-94890B4C0F2A}">
      <dgm:prSet phldrT="[Text]"/>
      <dgm:spPr/>
      <dgm:t>
        <a:bodyPr/>
        <a:lstStyle/>
        <a:p>
          <a:r>
            <a:rPr lang="en-US" dirty="0"/>
            <a:t>Safety Committee</a:t>
          </a:r>
        </a:p>
      </dgm:t>
    </dgm:pt>
    <dgm:pt modelId="{C5F5C145-15DA-4343-B607-CA359504010B}" type="parTrans" cxnId="{9E82381C-30BC-4108-B842-93C4DFB9B880}">
      <dgm:prSet/>
      <dgm:spPr/>
      <dgm:t>
        <a:bodyPr/>
        <a:lstStyle/>
        <a:p>
          <a:endParaRPr lang="en-US"/>
        </a:p>
      </dgm:t>
    </dgm:pt>
    <dgm:pt modelId="{787F78B5-BADF-4E14-B21D-5886BC4BAC12}" type="sibTrans" cxnId="{9E82381C-30BC-4108-B842-93C4DFB9B880}">
      <dgm:prSet/>
      <dgm:spPr/>
      <dgm:t>
        <a:bodyPr/>
        <a:lstStyle/>
        <a:p>
          <a:endParaRPr lang="en-US"/>
        </a:p>
      </dgm:t>
    </dgm:pt>
    <dgm:pt modelId="{B0B1E4F8-A980-476F-8554-FA3EA6E54B2E}">
      <dgm:prSet phldrT="[Text]" custT="1"/>
      <dgm:spPr/>
      <dgm:t>
        <a:bodyPr/>
        <a:lstStyle/>
        <a:p>
          <a:r>
            <a:rPr lang="en-US" sz="900" b="1" dirty="0"/>
            <a:t>Attendees:</a:t>
          </a:r>
        </a:p>
        <a:p>
          <a:r>
            <a:rPr lang="en-US" sz="900" dirty="0"/>
            <a:t>Open to any staff, with standing membership, for a two-year commitment.  All sites represented.</a:t>
          </a:r>
        </a:p>
      </dgm:t>
    </dgm:pt>
    <dgm:pt modelId="{ACE1C4F7-4546-45B0-B614-7B851724A76D}" type="parTrans" cxnId="{E34F5880-EC41-4836-AC01-EE93797A839F}">
      <dgm:prSet/>
      <dgm:spPr/>
      <dgm:t>
        <a:bodyPr/>
        <a:lstStyle/>
        <a:p>
          <a:endParaRPr lang="en-US"/>
        </a:p>
      </dgm:t>
    </dgm:pt>
    <dgm:pt modelId="{E3920B68-3A42-47E5-874E-704996E12CE1}" type="sibTrans" cxnId="{E34F5880-EC41-4836-AC01-EE93797A839F}">
      <dgm:prSet/>
      <dgm:spPr/>
      <dgm:t>
        <a:bodyPr/>
        <a:lstStyle/>
        <a:p>
          <a:endParaRPr lang="en-US"/>
        </a:p>
      </dgm:t>
    </dgm:pt>
    <dgm:pt modelId="{EC823DD9-00D4-437E-AF71-EAAA6BF32AC2}">
      <dgm:prSet phldrT="[Text]"/>
      <dgm:spPr/>
      <dgm:t>
        <a:bodyPr/>
        <a:lstStyle/>
        <a:p>
          <a:r>
            <a:rPr lang="en-US" b="1" dirty="0"/>
            <a:t>Frequency:</a:t>
          </a:r>
        </a:p>
        <a:p>
          <a:r>
            <a:rPr lang="en-US" dirty="0"/>
            <a:t>Monthly</a:t>
          </a:r>
        </a:p>
      </dgm:t>
    </dgm:pt>
    <dgm:pt modelId="{FC3ECC46-3100-4CB7-AD67-41CC7EDF4032}" type="parTrans" cxnId="{4E0EE28C-37BB-4D2D-BC35-BCB84637334C}">
      <dgm:prSet/>
      <dgm:spPr/>
      <dgm:t>
        <a:bodyPr/>
        <a:lstStyle/>
        <a:p>
          <a:endParaRPr lang="en-US"/>
        </a:p>
      </dgm:t>
    </dgm:pt>
    <dgm:pt modelId="{4A1A12B4-45C3-480C-BB6C-D549A5226429}" type="sibTrans" cxnId="{4E0EE28C-37BB-4D2D-BC35-BCB84637334C}">
      <dgm:prSet/>
      <dgm:spPr/>
      <dgm:t>
        <a:bodyPr/>
        <a:lstStyle/>
        <a:p>
          <a:endParaRPr lang="en-US"/>
        </a:p>
      </dgm:t>
    </dgm:pt>
    <dgm:pt modelId="{B4C5533A-8632-471B-9A0B-0F3FC205B2ED}">
      <dgm:prSet phldrT="[Text]"/>
      <dgm:spPr/>
      <dgm:t>
        <a:bodyPr/>
        <a:lstStyle/>
        <a:p>
          <a:r>
            <a:rPr lang="en-US" dirty="0"/>
            <a:t>Building Governance</a:t>
          </a:r>
        </a:p>
      </dgm:t>
    </dgm:pt>
    <dgm:pt modelId="{2F529FFB-769F-49B6-943D-4B7B1BA85456}" type="parTrans" cxnId="{02B1E9FA-65B0-4D0D-8227-B35737C36481}">
      <dgm:prSet/>
      <dgm:spPr/>
      <dgm:t>
        <a:bodyPr/>
        <a:lstStyle/>
        <a:p>
          <a:endParaRPr lang="en-US"/>
        </a:p>
      </dgm:t>
    </dgm:pt>
    <dgm:pt modelId="{F2720B89-D750-4845-8C59-30C6A48487D5}" type="sibTrans" cxnId="{02B1E9FA-65B0-4D0D-8227-B35737C36481}">
      <dgm:prSet/>
      <dgm:spPr/>
      <dgm:t>
        <a:bodyPr/>
        <a:lstStyle/>
        <a:p>
          <a:endParaRPr lang="en-US"/>
        </a:p>
      </dgm:t>
    </dgm:pt>
    <dgm:pt modelId="{89BF3BB3-BAAE-4FDD-8627-80D9B1FBA0BF}">
      <dgm:prSet phldrT="[Text]"/>
      <dgm:spPr/>
      <dgm:t>
        <a:bodyPr/>
        <a:lstStyle/>
        <a:p>
          <a:r>
            <a:rPr lang="en-US" b="1" dirty="0"/>
            <a:t>Attendees:  </a:t>
          </a:r>
        </a:p>
        <a:p>
          <a:r>
            <a:rPr lang="en-US" dirty="0"/>
            <a:t>All Staff are welcome to participate</a:t>
          </a:r>
        </a:p>
      </dgm:t>
    </dgm:pt>
    <dgm:pt modelId="{7C14D3E6-278D-4E09-BEE6-81C4F91D0379}" type="parTrans" cxnId="{651CDAA9-5C39-4755-98FC-0949726EC895}">
      <dgm:prSet/>
      <dgm:spPr/>
      <dgm:t>
        <a:bodyPr/>
        <a:lstStyle/>
        <a:p>
          <a:endParaRPr lang="en-US"/>
        </a:p>
      </dgm:t>
    </dgm:pt>
    <dgm:pt modelId="{6D42B159-AA00-4C90-AE73-D4D055D4BC9B}" type="sibTrans" cxnId="{651CDAA9-5C39-4755-98FC-0949726EC895}">
      <dgm:prSet/>
      <dgm:spPr/>
      <dgm:t>
        <a:bodyPr/>
        <a:lstStyle/>
        <a:p>
          <a:endParaRPr lang="en-US"/>
        </a:p>
      </dgm:t>
    </dgm:pt>
    <dgm:pt modelId="{3A7E14E8-9A39-4174-B137-1526BC4375F6}">
      <dgm:prSet phldrT="[Text]"/>
      <dgm:spPr/>
      <dgm:t>
        <a:bodyPr/>
        <a:lstStyle/>
        <a:p>
          <a:r>
            <a:rPr lang="en-US" b="1" dirty="0"/>
            <a:t>Frequency</a:t>
          </a:r>
          <a:r>
            <a:rPr lang="en-US" dirty="0"/>
            <a:t>:</a:t>
          </a:r>
        </a:p>
        <a:p>
          <a:r>
            <a:rPr lang="en-US" dirty="0"/>
            <a:t>Monthly</a:t>
          </a:r>
        </a:p>
      </dgm:t>
    </dgm:pt>
    <dgm:pt modelId="{D7EC503B-67A8-4956-BBCD-0980074D7DAE}" type="parTrans" cxnId="{46973072-0268-4435-B73E-FAA4DE83E5D2}">
      <dgm:prSet/>
      <dgm:spPr/>
      <dgm:t>
        <a:bodyPr/>
        <a:lstStyle/>
        <a:p>
          <a:endParaRPr lang="en-US"/>
        </a:p>
      </dgm:t>
    </dgm:pt>
    <dgm:pt modelId="{0E7992BA-375E-485A-93CD-D9EBFA969090}" type="sibTrans" cxnId="{46973072-0268-4435-B73E-FAA4DE83E5D2}">
      <dgm:prSet/>
      <dgm:spPr/>
      <dgm:t>
        <a:bodyPr/>
        <a:lstStyle/>
        <a:p>
          <a:endParaRPr lang="en-US"/>
        </a:p>
      </dgm:t>
    </dgm:pt>
    <dgm:pt modelId="{33AD8EAB-723B-402C-A3BE-EEBE43D42C21}">
      <dgm:prSet/>
      <dgm:spPr/>
      <dgm:t>
        <a:bodyPr/>
        <a:lstStyle/>
        <a:p>
          <a:r>
            <a:rPr lang="en-US" b="1" dirty="0"/>
            <a:t>Frequency: </a:t>
          </a:r>
        </a:p>
        <a:p>
          <a:r>
            <a:rPr lang="en-US" dirty="0"/>
            <a:t>Odd months</a:t>
          </a:r>
        </a:p>
      </dgm:t>
    </dgm:pt>
    <dgm:pt modelId="{C57A1E09-051D-48D7-B116-3E9524EEC443}" type="parTrans" cxnId="{27E001E0-8CB1-4232-BD6F-B350E27C16A3}">
      <dgm:prSet/>
      <dgm:spPr/>
      <dgm:t>
        <a:bodyPr/>
        <a:lstStyle/>
        <a:p>
          <a:endParaRPr lang="en-US"/>
        </a:p>
      </dgm:t>
    </dgm:pt>
    <dgm:pt modelId="{FC8D975D-BEBC-4C83-95C7-ECE54D6E956B}" type="sibTrans" cxnId="{27E001E0-8CB1-4232-BD6F-B350E27C16A3}">
      <dgm:prSet/>
      <dgm:spPr/>
      <dgm:t>
        <a:bodyPr/>
        <a:lstStyle/>
        <a:p>
          <a:endParaRPr lang="en-US"/>
        </a:p>
      </dgm:t>
    </dgm:pt>
    <dgm:pt modelId="{42563575-B393-4895-B05E-F8A65FC3212B}">
      <dgm:prSet/>
      <dgm:spPr/>
      <dgm:t>
        <a:bodyPr/>
        <a:lstStyle/>
        <a:p>
          <a:r>
            <a:rPr lang="en-US" b="1" dirty="0"/>
            <a:t>Guidelines:</a:t>
          </a:r>
        </a:p>
        <a:p>
          <a:r>
            <a:rPr lang="en-US" dirty="0"/>
            <a:t>PA DOL Handbook and Committee Bylaws</a:t>
          </a:r>
        </a:p>
      </dgm:t>
    </dgm:pt>
    <dgm:pt modelId="{5AC95EC2-03FD-4BFC-A36E-18178A03F445}" type="parTrans" cxnId="{690770EC-1FF7-4766-B78C-9D3050818567}">
      <dgm:prSet/>
      <dgm:spPr/>
      <dgm:t>
        <a:bodyPr/>
        <a:lstStyle/>
        <a:p>
          <a:endParaRPr lang="en-US"/>
        </a:p>
      </dgm:t>
    </dgm:pt>
    <dgm:pt modelId="{3C2EB444-60BA-4460-8F68-3ED0DC30F9EE}" type="sibTrans" cxnId="{690770EC-1FF7-4766-B78C-9D3050818567}">
      <dgm:prSet/>
      <dgm:spPr/>
      <dgm:t>
        <a:bodyPr/>
        <a:lstStyle/>
        <a:p>
          <a:endParaRPr lang="en-US"/>
        </a:p>
      </dgm:t>
    </dgm:pt>
    <dgm:pt modelId="{8E4A0B62-3BB1-4F09-A16A-A697150E8DD7}">
      <dgm:prSet/>
      <dgm:spPr/>
      <dgm:t>
        <a:bodyPr/>
        <a:lstStyle/>
        <a:p>
          <a:r>
            <a:rPr lang="en-US" b="1" dirty="0"/>
            <a:t>Guidelines</a:t>
          </a:r>
          <a:r>
            <a:rPr lang="en-US" dirty="0"/>
            <a:t>:</a:t>
          </a:r>
        </a:p>
        <a:p>
          <a:r>
            <a:rPr lang="en-US" dirty="0"/>
            <a:t>Internal Procedure</a:t>
          </a:r>
        </a:p>
      </dgm:t>
    </dgm:pt>
    <dgm:pt modelId="{FBD62DD8-A118-493E-9CC9-152890BD48DC}" type="parTrans" cxnId="{05C60A24-B5B2-45D1-92FC-BC2A4296F888}">
      <dgm:prSet/>
      <dgm:spPr/>
      <dgm:t>
        <a:bodyPr/>
        <a:lstStyle/>
        <a:p>
          <a:endParaRPr lang="en-US"/>
        </a:p>
      </dgm:t>
    </dgm:pt>
    <dgm:pt modelId="{B3E31D52-38C2-4995-916A-4CC3824D9734}" type="sibTrans" cxnId="{05C60A24-B5B2-45D1-92FC-BC2A4296F888}">
      <dgm:prSet/>
      <dgm:spPr/>
      <dgm:t>
        <a:bodyPr/>
        <a:lstStyle/>
        <a:p>
          <a:endParaRPr lang="en-US"/>
        </a:p>
      </dgm:t>
    </dgm:pt>
    <dgm:pt modelId="{5B96BA20-802B-4CC0-AD59-A4AAECD2A7F1}" type="pres">
      <dgm:prSet presAssocID="{C878E0F8-C7EE-40C0-821C-0F077D12301F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33207DF9-B9D7-41F6-ADAA-6AD0CA16CA69}" type="pres">
      <dgm:prSet presAssocID="{C878E0F8-C7EE-40C0-821C-0F077D12301F}" presName="outerBox" presStyleCnt="0"/>
      <dgm:spPr/>
    </dgm:pt>
    <dgm:pt modelId="{4279F802-E0DF-4C70-9205-0D1E6B6C3CFE}" type="pres">
      <dgm:prSet presAssocID="{C878E0F8-C7EE-40C0-821C-0F077D12301F}" presName="outerBoxParent" presStyleLbl="node1" presStyleIdx="0" presStyleCnt="3"/>
      <dgm:spPr/>
    </dgm:pt>
    <dgm:pt modelId="{87858141-D33E-4CB3-B94F-348182CFAF72}" type="pres">
      <dgm:prSet presAssocID="{C878E0F8-C7EE-40C0-821C-0F077D12301F}" presName="outerBoxChildren" presStyleCnt="0"/>
      <dgm:spPr/>
    </dgm:pt>
    <dgm:pt modelId="{25487445-97AD-499B-83F4-7E710BC6A522}" type="pres">
      <dgm:prSet presAssocID="{FF12D67C-A9AE-4CEE-B660-CD83C5934B6E}" presName="oChild" presStyleLbl="fgAcc1" presStyleIdx="0" presStyleCnt="9">
        <dgm:presLayoutVars>
          <dgm:bulletEnabled val="1"/>
        </dgm:presLayoutVars>
      </dgm:prSet>
      <dgm:spPr/>
    </dgm:pt>
    <dgm:pt modelId="{F6C36ED5-46F2-47E9-973F-F31963986D53}" type="pres">
      <dgm:prSet presAssocID="{AA680D04-C5DC-41B8-9930-272ED66F9D53}" presName="outerSibTrans" presStyleCnt="0"/>
      <dgm:spPr/>
    </dgm:pt>
    <dgm:pt modelId="{23875348-BD2A-4918-A105-152B8CD40D3E}" type="pres">
      <dgm:prSet presAssocID="{33AD8EAB-723B-402C-A3BE-EEBE43D42C21}" presName="oChild" presStyleLbl="fgAcc1" presStyleIdx="1" presStyleCnt="9">
        <dgm:presLayoutVars>
          <dgm:bulletEnabled val="1"/>
        </dgm:presLayoutVars>
      </dgm:prSet>
      <dgm:spPr/>
    </dgm:pt>
    <dgm:pt modelId="{6602B9E0-1CF5-44B7-BFDA-BEEFC69BFD7F}" type="pres">
      <dgm:prSet presAssocID="{FC8D975D-BEBC-4C83-95C7-ECE54D6E956B}" presName="outerSibTrans" presStyleCnt="0"/>
      <dgm:spPr/>
    </dgm:pt>
    <dgm:pt modelId="{3AE6F994-C0F1-45F0-B616-BB385D24F5E7}" type="pres">
      <dgm:prSet presAssocID="{67C6C171-2F32-430C-B46F-7EC9CC37C6B7}" presName="oChild" presStyleLbl="fgAcc1" presStyleIdx="2" presStyleCnt="9">
        <dgm:presLayoutVars>
          <dgm:bulletEnabled val="1"/>
        </dgm:presLayoutVars>
      </dgm:prSet>
      <dgm:spPr/>
    </dgm:pt>
    <dgm:pt modelId="{57A6F32A-DD38-4A51-A2B5-1860EBCEB31F}" type="pres">
      <dgm:prSet presAssocID="{C878E0F8-C7EE-40C0-821C-0F077D12301F}" presName="middleBox" presStyleCnt="0"/>
      <dgm:spPr/>
    </dgm:pt>
    <dgm:pt modelId="{34457FD5-B3E5-41F7-8164-6B324149ED0C}" type="pres">
      <dgm:prSet presAssocID="{C878E0F8-C7EE-40C0-821C-0F077D12301F}" presName="middleBoxParent" presStyleLbl="node1" presStyleIdx="1" presStyleCnt="3"/>
      <dgm:spPr/>
    </dgm:pt>
    <dgm:pt modelId="{972B887A-22C9-43D0-8255-94B902D43CC0}" type="pres">
      <dgm:prSet presAssocID="{C878E0F8-C7EE-40C0-821C-0F077D12301F}" presName="middleBoxChildren" presStyleCnt="0"/>
      <dgm:spPr/>
    </dgm:pt>
    <dgm:pt modelId="{F488E579-61AF-475C-BFB9-D1DE02AEC3FB}" type="pres">
      <dgm:prSet presAssocID="{B0B1E4F8-A980-476F-8554-FA3EA6E54B2E}" presName="mChild" presStyleLbl="fgAcc1" presStyleIdx="3" presStyleCnt="9">
        <dgm:presLayoutVars>
          <dgm:bulletEnabled val="1"/>
        </dgm:presLayoutVars>
      </dgm:prSet>
      <dgm:spPr/>
    </dgm:pt>
    <dgm:pt modelId="{C2C54EBE-24DB-4AB5-94B7-E49AB31B6E7A}" type="pres">
      <dgm:prSet presAssocID="{E3920B68-3A42-47E5-874E-704996E12CE1}" presName="middleSibTrans" presStyleCnt="0"/>
      <dgm:spPr/>
    </dgm:pt>
    <dgm:pt modelId="{D0AD2BE2-6743-4692-A3A1-2C0BBC812CF1}" type="pres">
      <dgm:prSet presAssocID="{EC823DD9-00D4-437E-AF71-EAAA6BF32AC2}" presName="mChild" presStyleLbl="fgAcc1" presStyleIdx="4" presStyleCnt="9">
        <dgm:presLayoutVars>
          <dgm:bulletEnabled val="1"/>
        </dgm:presLayoutVars>
      </dgm:prSet>
      <dgm:spPr/>
    </dgm:pt>
    <dgm:pt modelId="{93618972-1559-4546-9D66-1392B8758F6E}" type="pres">
      <dgm:prSet presAssocID="{4A1A12B4-45C3-480C-BB6C-D549A5226429}" presName="middleSibTrans" presStyleCnt="0"/>
      <dgm:spPr/>
    </dgm:pt>
    <dgm:pt modelId="{1366B021-3CAB-47A1-8CFF-685C6D4E6F64}" type="pres">
      <dgm:prSet presAssocID="{42563575-B393-4895-B05E-F8A65FC3212B}" presName="mChild" presStyleLbl="fgAcc1" presStyleIdx="5" presStyleCnt="9">
        <dgm:presLayoutVars>
          <dgm:bulletEnabled val="1"/>
        </dgm:presLayoutVars>
      </dgm:prSet>
      <dgm:spPr/>
    </dgm:pt>
    <dgm:pt modelId="{9682FCEA-51C3-494B-868C-860FE946CD02}" type="pres">
      <dgm:prSet presAssocID="{C878E0F8-C7EE-40C0-821C-0F077D12301F}" presName="centerBox" presStyleCnt="0"/>
      <dgm:spPr/>
    </dgm:pt>
    <dgm:pt modelId="{73DDD7FA-12FF-42FF-A721-9D71B9EC87E3}" type="pres">
      <dgm:prSet presAssocID="{C878E0F8-C7EE-40C0-821C-0F077D12301F}" presName="centerBoxParent" presStyleLbl="node1" presStyleIdx="2" presStyleCnt="3"/>
      <dgm:spPr/>
    </dgm:pt>
    <dgm:pt modelId="{F5C6653F-B433-4794-83A9-37C0F90CF45E}" type="pres">
      <dgm:prSet presAssocID="{C878E0F8-C7EE-40C0-821C-0F077D12301F}" presName="centerBoxChildren" presStyleCnt="0"/>
      <dgm:spPr/>
    </dgm:pt>
    <dgm:pt modelId="{FDA9AD20-5E61-4387-85F9-BFA34CB9458F}" type="pres">
      <dgm:prSet presAssocID="{89BF3BB3-BAAE-4FDD-8627-80D9B1FBA0BF}" presName="cChild" presStyleLbl="fgAcc1" presStyleIdx="6" presStyleCnt="9">
        <dgm:presLayoutVars>
          <dgm:bulletEnabled val="1"/>
        </dgm:presLayoutVars>
      </dgm:prSet>
      <dgm:spPr/>
    </dgm:pt>
    <dgm:pt modelId="{6C07ACD7-466D-4C1E-830A-BC59DE65E336}" type="pres">
      <dgm:prSet presAssocID="{6D42B159-AA00-4C90-AE73-D4D055D4BC9B}" presName="centerSibTrans" presStyleCnt="0"/>
      <dgm:spPr/>
    </dgm:pt>
    <dgm:pt modelId="{AE1D579A-AF10-4169-86CD-032AD452AD30}" type="pres">
      <dgm:prSet presAssocID="{3A7E14E8-9A39-4174-B137-1526BC4375F6}" presName="cChild" presStyleLbl="fgAcc1" presStyleIdx="7" presStyleCnt="9">
        <dgm:presLayoutVars>
          <dgm:bulletEnabled val="1"/>
        </dgm:presLayoutVars>
      </dgm:prSet>
      <dgm:spPr/>
    </dgm:pt>
    <dgm:pt modelId="{2624EB7C-D47B-420B-B108-65DFCD0A6BB6}" type="pres">
      <dgm:prSet presAssocID="{0E7992BA-375E-485A-93CD-D9EBFA969090}" presName="centerSibTrans" presStyleCnt="0"/>
      <dgm:spPr/>
    </dgm:pt>
    <dgm:pt modelId="{CB9C0AAE-7C57-4533-9A53-EA228E7EA35E}" type="pres">
      <dgm:prSet presAssocID="{8E4A0B62-3BB1-4F09-A16A-A697150E8DD7}" presName="cChild" presStyleLbl="fgAcc1" presStyleIdx="8" presStyleCnt="9">
        <dgm:presLayoutVars>
          <dgm:bulletEnabled val="1"/>
        </dgm:presLayoutVars>
      </dgm:prSet>
      <dgm:spPr/>
    </dgm:pt>
  </dgm:ptLst>
  <dgm:cxnLst>
    <dgm:cxn modelId="{D1240A19-8B40-4978-A117-E7CB0DB85055}" type="presOf" srcId="{B4C5533A-8632-471B-9A0B-0F3FC205B2ED}" destId="{73DDD7FA-12FF-42FF-A721-9D71B9EC87E3}" srcOrd="0" destOrd="0" presId="urn:microsoft.com/office/officeart/2005/8/layout/target2"/>
    <dgm:cxn modelId="{3D3DFF19-CACA-405C-816E-0FBCD2D0D827}" type="presOf" srcId="{3A7E14E8-9A39-4174-B137-1526BC4375F6}" destId="{AE1D579A-AF10-4169-86CD-032AD452AD30}" srcOrd="0" destOrd="0" presId="urn:microsoft.com/office/officeart/2005/8/layout/target2"/>
    <dgm:cxn modelId="{9E82381C-30BC-4108-B842-93C4DFB9B880}" srcId="{C878E0F8-C7EE-40C0-821C-0F077D12301F}" destId="{4ED98CC1-DE04-486D-B507-94890B4C0F2A}" srcOrd="1" destOrd="0" parTransId="{C5F5C145-15DA-4343-B607-CA359504010B}" sibTransId="{787F78B5-BADF-4E14-B21D-5886BC4BAC12}"/>
    <dgm:cxn modelId="{69BE4421-BFCD-49C6-92E6-7949B2BC5545}" type="presOf" srcId="{89BF3BB3-BAAE-4FDD-8627-80D9B1FBA0BF}" destId="{FDA9AD20-5E61-4387-85F9-BFA34CB9458F}" srcOrd="0" destOrd="0" presId="urn:microsoft.com/office/officeart/2005/8/layout/target2"/>
    <dgm:cxn modelId="{05C60A24-B5B2-45D1-92FC-BC2A4296F888}" srcId="{B4C5533A-8632-471B-9A0B-0F3FC205B2ED}" destId="{8E4A0B62-3BB1-4F09-A16A-A697150E8DD7}" srcOrd="2" destOrd="0" parTransId="{FBD62DD8-A118-493E-9CC9-152890BD48DC}" sibTransId="{B3E31D52-38C2-4995-916A-4CC3824D9734}"/>
    <dgm:cxn modelId="{A9FC2562-753A-450F-B304-2A6339D50DE5}" type="presOf" srcId="{8E4A0B62-3BB1-4F09-A16A-A697150E8DD7}" destId="{CB9C0AAE-7C57-4533-9A53-EA228E7EA35E}" srcOrd="0" destOrd="0" presId="urn:microsoft.com/office/officeart/2005/8/layout/target2"/>
    <dgm:cxn modelId="{3D639F6A-3D27-427C-BEDE-14477580A8D0}" srcId="{5C15AF6F-4BA6-4C9A-9E8C-7CB5E37A9190}" destId="{FF12D67C-A9AE-4CEE-B660-CD83C5934B6E}" srcOrd="0" destOrd="0" parTransId="{75EB0595-22A6-40F4-A782-12C446202416}" sibTransId="{AA680D04-C5DC-41B8-9930-272ED66F9D53}"/>
    <dgm:cxn modelId="{48BFF36A-3180-43ED-9598-01303C1DF0A0}" srcId="{5C15AF6F-4BA6-4C9A-9E8C-7CB5E37A9190}" destId="{67C6C171-2F32-430C-B46F-7EC9CC37C6B7}" srcOrd="2" destOrd="0" parTransId="{C14AD103-1562-4F5D-A1ED-531081AFD53B}" sibTransId="{A18EAA0D-09D6-441F-A169-0096D84E2D3A}"/>
    <dgm:cxn modelId="{B230DF50-72CD-4F41-8A2F-A0AA6EA24507}" type="presOf" srcId="{67C6C171-2F32-430C-B46F-7EC9CC37C6B7}" destId="{3AE6F994-C0F1-45F0-B616-BB385D24F5E7}" srcOrd="0" destOrd="0" presId="urn:microsoft.com/office/officeart/2005/8/layout/target2"/>
    <dgm:cxn modelId="{46973072-0268-4435-B73E-FAA4DE83E5D2}" srcId="{B4C5533A-8632-471B-9A0B-0F3FC205B2ED}" destId="{3A7E14E8-9A39-4174-B137-1526BC4375F6}" srcOrd="1" destOrd="0" parTransId="{D7EC503B-67A8-4956-BBCD-0980074D7DAE}" sibTransId="{0E7992BA-375E-485A-93CD-D9EBFA969090}"/>
    <dgm:cxn modelId="{E34F5880-EC41-4836-AC01-EE93797A839F}" srcId="{4ED98CC1-DE04-486D-B507-94890B4C0F2A}" destId="{B0B1E4F8-A980-476F-8554-FA3EA6E54B2E}" srcOrd="0" destOrd="0" parTransId="{ACE1C4F7-4546-45B0-B614-7B851724A76D}" sibTransId="{E3920B68-3A42-47E5-874E-704996E12CE1}"/>
    <dgm:cxn modelId="{4E0EE28C-37BB-4D2D-BC35-BCB84637334C}" srcId="{4ED98CC1-DE04-486D-B507-94890B4C0F2A}" destId="{EC823DD9-00D4-437E-AF71-EAAA6BF32AC2}" srcOrd="1" destOrd="0" parTransId="{FC3ECC46-3100-4CB7-AD67-41CC7EDF4032}" sibTransId="{4A1A12B4-45C3-480C-BB6C-D549A5226429}"/>
    <dgm:cxn modelId="{A3243994-6600-4108-88D4-89F23D376E71}" type="presOf" srcId="{33AD8EAB-723B-402C-A3BE-EEBE43D42C21}" destId="{23875348-BD2A-4918-A105-152B8CD40D3E}" srcOrd="0" destOrd="0" presId="urn:microsoft.com/office/officeart/2005/8/layout/target2"/>
    <dgm:cxn modelId="{4DD6A99D-D0E3-43F5-A198-72F1EA8F15F5}" type="presOf" srcId="{B0B1E4F8-A980-476F-8554-FA3EA6E54B2E}" destId="{F488E579-61AF-475C-BFB9-D1DE02AEC3FB}" srcOrd="0" destOrd="0" presId="urn:microsoft.com/office/officeart/2005/8/layout/target2"/>
    <dgm:cxn modelId="{CB5FE69E-12B5-44D7-B05D-C29E68E43FBD}" type="presOf" srcId="{FF12D67C-A9AE-4CEE-B660-CD83C5934B6E}" destId="{25487445-97AD-499B-83F4-7E710BC6A522}" srcOrd="0" destOrd="0" presId="urn:microsoft.com/office/officeart/2005/8/layout/target2"/>
    <dgm:cxn modelId="{651CDAA9-5C39-4755-98FC-0949726EC895}" srcId="{B4C5533A-8632-471B-9A0B-0F3FC205B2ED}" destId="{89BF3BB3-BAAE-4FDD-8627-80D9B1FBA0BF}" srcOrd="0" destOrd="0" parTransId="{7C14D3E6-278D-4E09-BEE6-81C4F91D0379}" sibTransId="{6D42B159-AA00-4C90-AE73-D4D055D4BC9B}"/>
    <dgm:cxn modelId="{822EC3B3-45B9-41F9-88F4-51CC3E910A6B}" type="presOf" srcId="{4ED98CC1-DE04-486D-B507-94890B4C0F2A}" destId="{34457FD5-B3E5-41F7-8164-6B324149ED0C}" srcOrd="0" destOrd="0" presId="urn:microsoft.com/office/officeart/2005/8/layout/target2"/>
    <dgm:cxn modelId="{7AE45FC0-CFFA-46B3-A1D9-844F1FB8354F}" type="presOf" srcId="{C878E0F8-C7EE-40C0-821C-0F077D12301F}" destId="{5B96BA20-802B-4CC0-AD59-A4AAECD2A7F1}" srcOrd="0" destOrd="0" presId="urn:microsoft.com/office/officeart/2005/8/layout/target2"/>
    <dgm:cxn modelId="{CFC1F2C5-E3F5-41E0-99FF-17F7EA404CFD}" srcId="{C878E0F8-C7EE-40C0-821C-0F077D12301F}" destId="{5C15AF6F-4BA6-4C9A-9E8C-7CB5E37A9190}" srcOrd="0" destOrd="0" parTransId="{91232233-D434-4F3D-9916-3A459BFD5D5D}" sibTransId="{26D4CAA3-3733-41C2-BD3A-72A2418D86A9}"/>
    <dgm:cxn modelId="{AEA892C9-48A5-487E-A354-EEFCB328680E}" type="presOf" srcId="{42563575-B393-4895-B05E-F8A65FC3212B}" destId="{1366B021-3CAB-47A1-8CFF-685C6D4E6F64}" srcOrd="0" destOrd="0" presId="urn:microsoft.com/office/officeart/2005/8/layout/target2"/>
    <dgm:cxn modelId="{C9F545D5-3C48-4B2F-9229-7AA663A4CEA4}" type="presOf" srcId="{EC823DD9-00D4-437E-AF71-EAAA6BF32AC2}" destId="{D0AD2BE2-6743-4692-A3A1-2C0BBC812CF1}" srcOrd="0" destOrd="0" presId="urn:microsoft.com/office/officeart/2005/8/layout/target2"/>
    <dgm:cxn modelId="{27E001E0-8CB1-4232-BD6F-B350E27C16A3}" srcId="{5C15AF6F-4BA6-4C9A-9E8C-7CB5E37A9190}" destId="{33AD8EAB-723B-402C-A3BE-EEBE43D42C21}" srcOrd="1" destOrd="0" parTransId="{C57A1E09-051D-48D7-B116-3E9524EEC443}" sibTransId="{FC8D975D-BEBC-4C83-95C7-ECE54D6E956B}"/>
    <dgm:cxn modelId="{690770EC-1FF7-4766-B78C-9D3050818567}" srcId="{4ED98CC1-DE04-486D-B507-94890B4C0F2A}" destId="{42563575-B393-4895-B05E-F8A65FC3212B}" srcOrd="2" destOrd="0" parTransId="{5AC95EC2-03FD-4BFC-A36E-18178A03F445}" sibTransId="{3C2EB444-60BA-4460-8F68-3ED0DC30F9EE}"/>
    <dgm:cxn modelId="{457B90F6-7B08-40CC-B094-2D4C9C55AAFB}" type="presOf" srcId="{5C15AF6F-4BA6-4C9A-9E8C-7CB5E37A9190}" destId="{4279F802-E0DF-4C70-9205-0D1E6B6C3CFE}" srcOrd="0" destOrd="0" presId="urn:microsoft.com/office/officeart/2005/8/layout/target2"/>
    <dgm:cxn modelId="{02B1E9FA-65B0-4D0D-8227-B35737C36481}" srcId="{C878E0F8-C7EE-40C0-821C-0F077D12301F}" destId="{B4C5533A-8632-471B-9A0B-0F3FC205B2ED}" srcOrd="2" destOrd="0" parTransId="{2F529FFB-769F-49B6-943D-4B7B1BA85456}" sibTransId="{F2720B89-D750-4845-8C59-30C6A48487D5}"/>
    <dgm:cxn modelId="{302977A2-97B5-4442-83D8-3DE847D89309}" type="presParOf" srcId="{5B96BA20-802B-4CC0-AD59-A4AAECD2A7F1}" destId="{33207DF9-B9D7-41F6-ADAA-6AD0CA16CA69}" srcOrd="0" destOrd="0" presId="urn:microsoft.com/office/officeart/2005/8/layout/target2"/>
    <dgm:cxn modelId="{F9E66FC1-41CE-4C53-8E70-237261E2D7F1}" type="presParOf" srcId="{33207DF9-B9D7-41F6-ADAA-6AD0CA16CA69}" destId="{4279F802-E0DF-4C70-9205-0D1E6B6C3CFE}" srcOrd="0" destOrd="0" presId="urn:microsoft.com/office/officeart/2005/8/layout/target2"/>
    <dgm:cxn modelId="{7BA335C2-694C-45F2-A78F-01D4B4A96F3F}" type="presParOf" srcId="{33207DF9-B9D7-41F6-ADAA-6AD0CA16CA69}" destId="{87858141-D33E-4CB3-B94F-348182CFAF72}" srcOrd="1" destOrd="0" presId="urn:microsoft.com/office/officeart/2005/8/layout/target2"/>
    <dgm:cxn modelId="{021B93A6-D7B5-4CD1-86DD-BB418F25B4C9}" type="presParOf" srcId="{87858141-D33E-4CB3-B94F-348182CFAF72}" destId="{25487445-97AD-499B-83F4-7E710BC6A522}" srcOrd="0" destOrd="0" presId="urn:microsoft.com/office/officeart/2005/8/layout/target2"/>
    <dgm:cxn modelId="{8F746FBD-4C7C-4855-AFD7-B5DCB1EB0A39}" type="presParOf" srcId="{87858141-D33E-4CB3-B94F-348182CFAF72}" destId="{F6C36ED5-46F2-47E9-973F-F31963986D53}" srcOrd="1" destOrd="0" presId="urn:microsoft.com/office/officeart/2005/8/layout/target2"/>
    <dgm:cxn modelId="{EE38050F-E0DB-4AD7-896F-7F29A0270D1D}" type="presParOf" srcId="{87858141-D33E-4CB3-B94F-348182CFAF72}" destId="{23875348-BD2A-4918-A105-152B8CD40D3E}" srcOrd="2" destOrd="0" presId="urn:microsoft.com/office/officeart/2005/8/layout/target2"/>
    <dgm:cxn modelId="{C4468AD3-391D-4EE3-84B8-11D9EA6ACBB2}" type="presParOf" srcId="{87858141-D33E-4CB3-B94F-348182CFAF72}" destId="{6602B9E0-1CF5-44B7-BFDA-BEEFC69BFD7F}" srcOrd="3" destOrd="0" presId="urn:microsoft.com/office/officeart/2005/8/layout/target2"/>
    <dgm:cxn modelId="{FFDB913A-460A-4855-8A22-44BBD49F9AA5}" type="presParOf" srcId="{87858141-D33E-4CB3-B94F-348182CFAF72}" destId="{3AE6F994-C0F1-45F0-B616-BB385D24F5E7}" srcOrd="4" destOrd="0" presId="urn:microsoft.com/office/officeart/2005/8/layout/target2"/>
    <dgm:cxn modelId="{6CCBF384-63BA-46D1-9B5E-C76F145160DB}" type="presParOf" srcId="{5B96BA20-802B-4CC0-AD59-A4AAECD2A7F1}" destId="{57A6F32A-DD38-4A51-A2B5-1860EBCEB31F}" srcOrd="1" destOrd="0" presId="urn:microsoft.com/office/officeart/2005/8/layout/target2"/>
    <dgm:cxn modelId="{F0D2552C-3E75-4922-8C6E-0E002091AAD7}" type="presParOf" srcId="{57A6F32A-DD38-4A51-A2B5-1860EBCEB31F}" destId="{34457FD5-B3E5-41F7-8164-6B324149ED0C}" srcOrd="0" destOrd="0" presId="urn:microsoft.com/office/officeart/2005/8/layout/target2"/>
    <dgm:cxn modelId="{CB1BF0A3-6421-4104-9807-D657FDF33FCD}" type="presParOf" srcId="{57A6F32A-DD38-4A51-A2B5-1860EBCEB31F}" destId="{972B887A-22C9-43D0-8255-94B902D43CC0}" srcOrd="1" destOrd="0" presId="urn:microsoft.com/office/officeart/2005/8/layout/target2"/>
    <dgm:cxn modelId="{F3FDD105-850B-485A-A6B0-0AD730C208E0}" type="presParOf" srcId="{972B887A-22C9-43D0-8255-94B902D43CC0}" destId="{F488E579-61AF-475C-BFB9-D1DE02AEC3FB}" srcOrd="0" destOrd="0" presId="urn:microsoft.com/office/officeart/2005/8/layout/target2"/>
    <dgm:cxn modelId="{965FFB4A-A60E-4022-9469-68C680600911}" type="presParOf" srcId="{972B887A-22C9-43D0-8255-94B902D43CC0}" destId="{C2C54EBE-24DB-4AB5-94B7-E49AB31B6E7A}" srcOrd="1" destOrd="0" presId="urn:microsoft.com/office/officeart/2005/8/layout/target2"/>
    <dgm:cxn modelId="{8A8A3ED1-061A-4F83-AA5D-3C9EB7ED39B9}" type="presParOf" srcId="{972B887A-22C9-43D0-8255-94B902D43CC0}" destId="{D0AD2BE2-6743-4692-A3A1-2C0BBC812CF1}" srcOrd="2" destOrd="0" presId="urn:microsoft.com/office/officeart/2005/8/layout/target2"/>
    <dgm:cxn modelId="{814DD976-9EAF-4135-91B5-C65FEC40FDA1}" type="presParOf" srcId="{972B887A-22C9-43D0-8255-94B902D43CC0}" destId="{93618972-1559-4546-9D66-1392B8758F6E}" srcOrd="3" destOrd="0" presId="urn:microsoft.com/office/officeart/2005/8/layout/target2"/>
    <dgm:cxn modelId="{E72EAEC6-0AA9-4567-A93F-6FAB76996FD8}" type="presParOf" srcId="{972B887A-22C9-43D0-8255-94B902D43CC0}" destId="{1366B021-3CAB-47A1-8CFF-685C6D4E6F64}" srcOrd="4" destOrd="0" presId="urn:microsoft.com/office/officeart/2005/8/layout/target2"/>
    <dgm:cxn modelId="{50599539-E4E4-4BBC-8B1D-BFA0916E23CC}" type="presParOf" srcId="{5B96BA20-802B-4CC0-AD59-A4AAECD2A7F1}" destId="{9682FCEA-51C3-494B-868C-860FE946CD02}" srcOrd="2" destOrd="0" presId="urn:microsoft.com/office/officeart/2005/8/layout/target2"/>
    <dgm:cxn modelId="{21A755E4-8336-40D1-B8E1-AEEF406DB6E1}" type="presParOf" srcId="{9682FCEA-51C3-494B-868C-860FE946CD02}" destId="{73DDD7FA-12FF-42FF-A721-9D71B9EC87E3}" srcOrd="0" destOrd="0" presId="urn:microsoft.com/office/officeart/2005/8/layout/target2"/>
    <dgm:cxn modelId="{EF9BC1E5-A1CF-4F46-A3C6-35C0D81550B6}" type="presParOf" srcId="{9682FCEA-51C3-494B-868C-860FE946CD02}" destId="{F5C6653F-B433-4794-83A9-37C0F90CF45E}" srcOrd="1" destOrd="0" presId="urn:microsoft.com/office/officeart/2005/8/layout/target2"/>
    <dgm:cxn modelId="{088D3823-1B0E-4B45-B8E4-DFE21556FEB9}" type="presParOf" srcId="{F5C6653F-B433-4794-83A9-37C0F90CF45E}" destId="{FDA9AD20-5E61-4387-85F9-BFA34CB9458F}" srcOrd="0" destOrd="0" presId="urn:microsoft.com/office/officeart/2005/8/layout/target2"/>
    <dgm:cxn modelId="{8E840FD9-CD96-4186-A85C-16DD58837E43}" type="presParOf" srcId="{F5C6653F-B433-4794-83A9-37C0F90CF45E}" destId="{6C07ACD7-466D-4C1E-830A-BC59DE65E336}" srcOrd="1" destOrd="0" presId="urn:microsoft.com/office/officeart/2005/8/layout/target2"/>
    <dgm:cxn modelId="{974DFF8C-3167-4272-A4B1-6BD376499774}" type="presParOf" srcId="{F5C6653F-B433-4794-83A9-37C0F90CF45E}" destId="{AE1D579A-AF10-4169-86CD-032AD452AD30}" srcOrd="2" destOrd="0" presId="urn:microsoft.com/office/officeart/2005/8/layout/target2"/>
    <dgm:cxn modelId="{D9A174EC-98B4-4C89-95C3-9522A480CDD5}" type="presParOf" srcId="{F5C6653F-B433-4794-83A9-37C0F90CF45E}" destId="{2624EB7C-D47B-420B-B108-65DFCD0A6BB6}" srcOrd="3" destOrd="0" presId="urn:microsoft.com/office/officeart/2005/8/layout/target2"/>
    <dgm:cxn modelId="{BA3B6802-F2A1-42A0-B74A-EF86BBA1F594}" type="presParOf" srcId="{F5C6653F-B433-4794-83A9-37C0F90CF45E}" destId="{CB9C0AAE-7C57-4533-9A53-EA228E7EA35E}" srcOrd="4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417620-BD16-44D3-925C-AB4C8C620ED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C9AA86-4F78-41F3-9F9C-DD503395C296}">
      <dgm:prSet phldrT="[Text]"/>
      <dgm:spPr/>
      <dgm:t>
        <a:bodyPr/>
        <a:lstStyle/>
        <a:p>
          <a:r>
            <a:rPr lang="en-US" dirty="0"/>
            <a:t>RPM</a:t>
          </a:r>
        </a:p>
      </dgm:t>
    </dgm:pt>
    <dgm:pt modelId="{4FA5C1C4-A48F-47A8-A443-23B5B8CF24AF}" type="parTrans" cxnId="{7EBFD896-033D-46C1-AA68-4FCB91148C0D}">
      <dgm:prSet/>
      <dgm:spPr/>
      <dgm:t>
        <a:bodyPr/>
        <a:lstStyle/>
        <a:p>
          <a:endParaRPr lang="en-US"/>
        </a:p>
      </dgm:t>
    </dgm:pt>
    <dgm:pt modelId="{3DD8C9B9-618E-494E-9217-FB342720569D}" type="sibTrans" cxnId="{7EBFD896-033D-46C1-AA68-4FCB91148C0D}">
      <dgm:prSet/>
      <dgm:spPr/>
      <dgm:t>
        <a:bodyPr/>
        <a:lstStyle/>
        <a:p>
          <a:endParaRPr lang="en-US"/>
        </a:p>
      </dgm:t>
    </dgm:pt>
    <dgm:pt modelId="{B349E63D-3ADF-4135-9C22-C5E476E0F77C}">
      <dgm:prSet phldrT="[Text]"/>
      <dgm:spPr/>
      <dgm:t>
        <a:bodyPr/>
        <a:lstStyle/>
        <a:p>
          <a:r>
            <a:rPr lang="en-US" dirty="0"/>
            <a:t>Safety Committee</a:t>
          </a:r>
        </a:p>
      </dgm:t>
    </dgm:pt>
    <dgm:pt modelId="{8A7D2A58-F539-404A-BDB4-F239BFF2745F}" type="parTrans" cxnId="{BD5F2077-CDA6-4133-990B-776D50CF872C}">
      <dgm:prSet/>
      <dgm:spPr/>
      <dgm:t>
        <a:bodyPr/>
        <a:lstStyle/>
        <a:p>
          <a:endParaRPr lang="en-US"/>
        </a:p>
      </dgm:t>
    </dgm:pt>
    <dgm:pt modelId="{EE039F23-37ED-4489-9C4A-E111A4E39FB8}" type="sibTrans" cxnId="{BD5F2077-CDA6-4133-990B-776D50CF872C}">
      <dgm:prSet/>
      <dgm:spPr/>
      <dgm:t>
        <a:bodyPr/>
        <a:lstStyle/>
        <a:p>
          <a:endParaRPr lang="en-US"/>
        </a:p>
      </dgm:t>
    </dgm:pt>
    <dgm:pt modelId="{A3A47F09-44A5-413C-AC25-E76F7A4981CE}">
      <dgm:prSet phldrT="[Text]"/>
      <dgm:spPr/>
      <dgm:t>
        <a:bodyPr/>
        <a:lstStyle/>
        <a:p>
          <a:r>
            <a:rPr lang="en-US" dirty="0"/>
            <a:t>Objective is to monitor safety concerns, implement proactive solutions, and ensure adherence to safety regulations and guidelines across all sites.</a:t>
          </a:r>
        </a:p>
      </dgm:t>
    </dgm:pt>
    <dgm:pt modelId="{77F6707E-24EE-4910-90CF-D96521C35F1E}" type="parTrans" cxnId="{2AEDB50E-FC32-441B-AF6F-D4D28149D6D4}">
      <dgm:prSet/>
      <dgm:spPr/>
      <dgm:t>
        <a:bodyPr/>
        <a:lstStyle/>
        <a:p>
          <a:endParaRPr lang="en-US"/>
        </a:p>
      </dgm:t>
    </dgm:pt>
    <dgm:pt modelId="{90308163-16B4-4AF4-89FD-39BDE2918E75}" type="sibTrans" cxnId="{2AEDB50E-FC32-441B-AF6F-D4D28149D6D4}">
      <dgm:prSet/>
      <dgm:spPr/>
      <dgm:t>
        <a:bodyPr/>
        <a:lstStyle/>
        <a:p>
          <a:endParaRPr lang="en-US"/>
        </a:p>
      </dgm:t>
    </dgm:pt>
    <dgm:pt modelId="{9EB4DFE4-3590-45B3-808C-9F74BFAAAB1E}">
      <dgm:prSet phldrT="[Text]"/>
      <dgm:spPr/>
      <dgm:t>
        <a:bodyPr/>
        <a:lstStyle/>
        <a:p>
          <a:r>
            <a:rPr lang="en-US" dirty="0"/>
            <a:t>PA Certified Safety Committee</a:t>
          </a:r>
        </a:p>
      </dgm:t>
    </dgm:pt>
    <dgm:pt modelId="{D357BE9E-686B-4D20-BA3E-AED8CAEB3150}" type="parTrans" cxnId="{B07C845C-28F0-4195-AD0B-F2B41C67A352}">
      <dgm:prSet/>
      <dgm:spPr/>
      <dgm:t>
        <a:bodyPr/>
        <a:lstStyle/>
        <a:p>
          <a:endParaRPr lang="en-US"/>
        </a:p>
      </dgm:t>
    </dgm:pt>
    <dgm:pt modelId="{B0610061-861B-460F-8102-6B960975BC9F}" type="sibTrans" cxnId="{B07C845C-28F0-4195-AD0B-F2B41C67A352}">
      <dgm:prSet/>
      <dgm:spPr/>
      <dgm:t>
        <a:bodyPr/>
        <a:lstStyle/>
        <a:p>
          <a:endParaRPr lang="en-US"/>
        </a:p>
      </dgm:t>
    </dgm:pt>
    <dgm:pt modelId="{1D41ED73-F60E-48D2-9C46-1D934CEAECF7}">
      <dgm:prSet phldrT="[Text]"/>
      <dgm:spPr/>
      <dgm:t>
        <a:bodyPr/>
        <a:lstStyle/>
        <a:p>
          <a:r>
            <a:rPr lang="en-US" dirty="0"/>
            <a:t>Building Governance</a:t>
          </a:r>
        </a:p>
      </dgm:t>
    </dgm:pt>
    <dgm:pt modelId="{F08F7BAC-8959-4D97-8A88-E3B104BFA6AD}" type="parTrans" cxnId="{13064B95-1B8D-4A48-8B42-C6EF93573E5C}">
      <dgm:prSet/>
      <dgm:spPr/>
      <dgm:t>
        <a:bodyPr/>
        <a:lstStyle/>
        <a:p>
          <a:endParaRPr lang="en-US"/>
        </a:p>
      </dgm:t>
    </dgm:pt>
    <dgm:pt modelId="{6A64C8B5-BF3C-4532-8800-0AF34FAA84ED}" type="sibTrans" cxnId="{13064B95-1B8D-4A48-8B42-C6EF93573E5C}">
      <dgm:prSet/>
      <dgm:spPr/>
      <dgm:t>
        <a:bodyPr/>
        <a:lstStyle/>
        <a:p>
          <a:endParaRPr lang="en-US"/>
        </a:p>
      </dgm:t>
    </dgm:pt>
    <dgm:pt modelId="{F411DC7C-0478-4E73-AF13-16990A264A4F}">
      <dgm:prSet phldrT="[Text]"/>
      <dgm:spPr/>
      <dgm:t>
        <a:bodyPr/>
        <a:lstStyle/>
        <a:p>
          <a:r>
            <a:rPr lang="en-US" dirty="0"/>
            <a:t>Objective is to create an outlet at all sites to allow any staff to participate in discussions related to building needs, celebrations, and safety.</a:t>
          </a:r>
        </a:p>
      </dgm:t>
    </dgm:pt>
    <dgm:pt modelId="{AA349358-98C8-4218-9946-8A7EC7294ECB}" type="parTrans" cxnId="{D4BEF355-EBB6-494F-A74B-5942ECD686B8}">
      <dgm:prSet/>
      <dgm:spPr/>
      <dgm:t>
        <a:bodyPr/>
        <a:lstStyle/>
        <a:p>
          <a:endParaRPr lang="en-US"/>
        </a:p>
      </dgm:t>
    </dgm:pt>
    <dgm:pt modelId="{6A8234BA-D8B0-4A80-8A9A-12118264159A}" type="sibTrans" cxnId="{D4BEF355-EBB6-494F-A74B-5942ECD686B8}">
      <dgm:prSet/>
      <dgm:spPr/>
      <dgm:t>
        <a:bodyPr/>
        <a:lstStyle/>
        <a:p>
          <a:endParaRPr lang="en-US"/>
        </a:p>
      </dgm:t>
    </dgm:pt>
    <dgm:pt modelId="{0D2BF351-18BE-40D8-968E-8730FF24D992}">
      <dgm:prSet phldrT="[Text]"/>
      <dgm:spPr/>
      <dgm:t>
        <a:bodyPr/>
        <a:lstStyle/>
        <a:p>
          <a:r>
            <a:rPr lang="en-US" dirty="0"/>
            <a:t>Consistent agenda template and structure is utilized, and this is conducted by trained facilitators.</a:t>
          </a:r>
        </a:p>
      </dgm:t>
    </dgm:pt>
    <dgm:pt modelId="{65CCAB43-6028-4613-BFFE-5A7C0C33DA21}" type="parTrans" cxnId="{84A0C46D-4980-49D9-9A8E-B0B3AD7216AB}">
      <dgm:prSet/>
      <dgm:spPr/>
      <dgm:t>
        <a:bodyPr/>
        <a:lstStyle/>
        <a:p>
          <a:endParaRPr lang="en-US"/>
        </a:p>
      </dgm:t>
    </dgm:pt>
    <dgm:pt modelId="{360906DE-F391-4895-8EB9-F869BEB6C0A2}" type="sibTrans" cxnId="{84A0C46D-4980-49D9-9A8E-B0B3AD7216AB}">
      <dgm:prSet/>
      <dgm:spPr/>
      <dgm:t>
        <a:bodyPr/>
        <a:lstStyle/>
        <a:p>
          <a:endParaRPr lang="en-US"/>
        </a:p>
      </dgm:t>
    </dgm:pt>
    <dgm:pt modelId="{73B2E1FD-2438-40DA-B19F-C9D5176A3D4A}">
      <dgm:prSet phldrT="[Text]"/>
      <dgm:spPr/>
      <dgm:t>
        <a:bodyPr/>
        <a:lstStyle/>
        <a:p>
          <a:r>
            <a:rPr lang="en-US" dirty="0"/>
            <a:t>All other working WFS committees report to RPM.</a:t>
          </a:r>
        </a:p>
      </dgm:t>
    </dgm:pt>
    <dgm:pt modelId="{43C257E9-C330-4B23-9D6C-08C955F10BEC}" type="parTrans" cxnId="{0A664C91-8BED-4543-A955-6147844A6761}">
      <dgm:prSet/>
      <dgm:spPr/>
    </dgm:pt>
    <dgm:pt modelId="{5641B0B4-1E1C-4EFA-A7B1-B28E6B011A4E}" type="sibTrans" cxnId="{0A664C91-8BED-4543-A955-6147844A6761}">
      <dgm:prSet/>
      <dgm:spPr/>
    </dgm:pt>
    <dgm:pt modelId="{3BEA3A81-DF64-4E96-AF7B-A9535C0C82B2}">
      <dgm:prSet phldrT="[Text]"/>
      <dgm:spPr/>
      <dgm:t>
        <a:bodyPr/>
        <a:lstStyle/>
        <a:p>
          <a:r>
            <a:rPr lang="en-US" dirty="0"/>
            <a:t>Objective is to review incident and risk data and resolve issues and concerns.</a:t>
          </a:r>
        </a:p>
      </dgm:t>
    </dgm:pt>
    <dgm:pt modelId="{8126DF2F-D2C3-4325-B51F-CD90403ADD01}" type="parTrans" cxnId="{462C697C-54B7-47DC-BA96-289202BD7272}">
      <dgm:prSet/>
      <dgm:spPr/>
    </dgm:pt>
    <dgm:pt modelId="{A5812AC4-61C8-4976-AEFE-88616FD009DF}" type="sibTrans" cxnId="{462C697C-54B7-47DC-BA96-289202BD7272}">
      <dgm:prSet/>
      <dgm:spPr/>
    </dgm:pt>
    <dgm:pt modelId="{C0986E89-4E04-4386-881F-FB5C61DB2E75}" type="pres">
      <dgm:prSet presAssocID="{C4417620-BD16-44D3-925C-AB4C8C620ED2}" presName="Name0" presStyleCnt="0">
        <dgm:presLayoutVars>
          <dgm:dir/>
          <dgm:animLvl val="lvl"/>
          <dgm:resizeHandles val="exact"/>
        </dgm:presLayoutVars>
      </dgm:prSet>
      <dgm:spPr/>
    </dgm:pt>
    <dgm:pt modelId="{E0F037D8-F857-40A6-B179-E1642EDF3D83}" type="pres">
      <dgm:prSet presAssocID="{18C9AA86-4F78-41F3-9F9C-DD503395C296}" presName="linNode" presStyleCnt="0"/>
      <dgm:spPr/>
    </dgm:pt>
    <dgm:pt modelId="{7435ECF4-8DBB-42B4-8A30-E3C5028B1316}" type="pres">
      <dgm:prSet presAssocID="{18C9AA86-4F78-41F3-9F9C-DD503395C296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E7FA762B-B677-4DA4-98DF-95EDE8995606}" type="pres">
      <dgm:prSet presAssocID="{18C9AA86-4F78-41F3-9F9C-DD503395C296}" presName="descendantText" presStyleLbl="alignAccFollowNode1" presStyleIdx="0" presStyleCnt="3">
        <dgm:presLayoutVars>
          <dgm:bulletEnabled val="1"/>
        </dgm:presLayoutVars>
      </dgm:prSet>
      <dgm:spPr/>
    </dgm:pt>
    <dgm:pt modelId="{70F0ED36-DEF6-425F-8AE8-44E9BD1D639C}" type="pres">
      <dgm:prSet presAssocID="{3DD8C9B9-618E-494E-9217-FB342720569D}" presName="sp" presStyleCnt="0"/>
      <dgm:spPr/>
    </dgm:pt>
    <dgm:pt modelId="{8DD644D5-AE71-4C7B-9E48-3A4F4AFBDBE5}" type="pres">
      <dgm:prSet presAssocID="{B349E63D-3ADF-4135-9C22-C5E476E0F77C}" presName="linNode" presStyleCnt="0"/>
      <dgm:spPr/>
    </dgm:pt>
    <dgm:pt modelId="{E10D6A56-44E8-4C77-A34C-7B018AF64996}" type="pres">
      <dgm:prSet presAssocID="{B349E63D-3ADF-4135-9C22-C5E476E0F77C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2197D775-8D16-4484-95DF-0E6A95C58E7D}" type="pres">
      <dgm:prSet presAssocID="{B349E63D-3ADF-4135-9C22-C5E476E0F77C}" presName="descendantText" presStyleLbl="alignAccFollowNode1" presStyleIdx="1" presStyleCnt="3">
        <dgm:presLayoutVars>
          <dgm:bulletEnabled val="1"/>
        </dgm:presLayoutVars>
      </dgm:prSet>
      <dgm:spPr/>
    </dgm:pt>
    <dgm:pt modelId="{951BBF95-FCF0-4288-907E-1246D0EEE33B}" type="pres">
      <dgm:prSet presAssocID="{EE039F23-37ED-4489-9C4A-E111A4E39FB8}" presName="sp" presStyleCnt="0"/>
      <dgm:spPr/>
    </dgm:pt>
    <dgm:pt modelId="{2435A681-5969-49B3-A58C-459488AB74DF}" type="pres">
      <dgm:prSet presAssocID="{1D41ED73-F60E-48D2-9C46-1D934CEAECF7}" presName="linNode" presStyleCnt="0"/>
      <dgm:spPr/>
    </dgm:pt>
    <dgm:pt modelId="{F9C7F133-F023-49F7-AC5A-C854AC8FD9FC}" type="pres">
      <dgm:prSet presAssocID="{1D41ED73-F60E-48D2-9C46-1D934CEAECF7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0B90A72F-CDBC-4528-8181-F224893E462F}" type="pres">
      <dgm:prSet presAssocID="{1D41ED73-F60E-48D2-9C46-1D934CEAECF7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3D54420B-FB47-4A02-9069-7304E6A1C13C}" type="presOf" srcId="{1D41ED73-F60E-48D2-9C46-1D934CEAECF7}" destId="{F9C7F133-F023-49F7-AC5A-C854AC8FD9FC}" srcOrd="0" destOrd="0" presId="urn:microsoft.com/office/officeart/2005/8/layout/vList5"/>
    <dgm:cxn modelId="{DC8A790B-761C-4336-B19D-4982D0AE6CD1}" type="presOf" srcId="{A3A47F09-44A5-413C-AC25-E76F7A4981CE}" destId="{2197D775-8D16-4484-95DF-0E6A95C58E7D}" srcOrd="0" destOrd="0" presId="urn:microsoft.com/office/officeart/2005/8/layout/vList5"/>
    <dgm:cxn modelId="{2AEDB50E-FC32-441B-AF6F-D4D28149D6D4}" srcId="{B349E63D-3ADF-4135-9C22-C5E476E0F77C}" destId="{A3A47F09-44A5-413C-AC25-E76F7A4981CE}" srcOrd="0" destOrd="0" parTransId="{77F6707E-24EE-4910-90CF-D96521C35F1E}" sibTransId="{90308163-16B4-4AF4-89FD-39BDE2918E75}"/>
    <dgm:cxn modelId="{51536C1C-5773-4510-B79F-FBD7CDD0E8B8}" type="presOf" srcId="{C4417620-BD16-44D3-925C-AB4C8C620ED2}" destId="{C0986E89-4E04-4386-881F-FB5C61DB2E75}" srcOrd="0" destOrd="0" presId="urn:microsoft.com/office/officeart/2005/8/layout/vList5"/>
    <dgm:cxn modelId="{9EDD8D21-291E-4A4E-AB72-D8CDEBDA8C26}" type="presOf" srcId="{18C9AA86-4F78-41F3-9F9C-DD503395C296}" destId="{7435ECF4-8DBB-42B4-8A30-E3C5028B1316}" srcOrd="0" destOrd="0" presId="urn:microsoft.com/office/officeart/2005/8/layout/vList5"/>
    <dgm:cxn modelId="{B07C845C-28F0-4195-AD0B-F2B41C67A352}" srcId="{B349E63D-3ADF-4135-9C22-C5E476E0F77C}" destId="{9EB4DFE4-3590-45B3-808C-9F74BFAAAB1E}" srcOrd="1" destOrd="0" parTransId="{D357BE9E-686B-4D20-BA3E-AED8CAEB3150}" sibTransId="{B0610061-861B-460F-8102-6B960975BC9F}"/>
    <dgm:cxn modelId="{6F656669-8A53-4D8A-94AB-16CF71BE6AC4}" type="presOf" srcId="{9EB4DFE4-3590-45B3-808C-9F74BFAAAB1E}" destId="{2197D775-8D16-4484-95DF-0E6A95C58E7D}" srcOrd="0" destOrd="1" presId="urn:microsoft.com/office/officeart/2005/8/layout/vList5"/>
    <dgm:cxn modelId="{84A0C46D-4980-49D9-9A8E-B0B3AD7216AB}" srcId="{1D41ED73-F60E-48D2-9C46-1D934CEAECF7}" destId="{0D2BF351-18BE-40D8-968E-8730FF24D992}" srcOrd="1" destOrd="0" parTransId="{65CCAB43-6028-4613-BFFE-5A7C0C33DA21}" sibTransId="{360906DE-F391-4895-8EB9-F869BEB6C0A2}"/>
    <dgm:cxn modelId="{D4BEF355-EBB6-494F-A74B-5942ECD686B8}" srcId="{1D41ED73-F60E-48D2-9C46-1D934CEAECF7}" destId="{F411DC7C-0478-4E73-AF13-16990A264A4F}" srcOrd="0" destOrd="0" parTransId="{AA349358-98C8-4218-9946-8A7EC7294ECB}" sibTransId="{6A8234BA-D8B0-4A80-8A9A-12118264159A}"/>
    <dgm:cxn modelId="{BD5F2077-CDA6-4133-990B-776D50CF872C}" srcId="{C4417620-BD16-44D3-925C-AB4C8C620ED2}" destId="{B349E63D-3ADF-4135-9C22-C5E476E0F77C}" srcOrd="1" destOrd="0" parTransId="{8A7D2A58-F539-404A-BDB4-F239BFF2745F}" sibTransId="{EE039F23-37ED-4489-9C4A-E111A4E39FB8}"/>
    <dgm:cxn modelId="{462C697C-54B7-47DC-BA96-289202BD7272}" srcId="{18C9AA86-4F78-41F3-9F9C-DD503395C296}" destId="{3BEA3A81-DF64-4E96-AF7B-A9535C0C82B2}" srcOrd="0" destOrd="0" parTransId="{8126DF2F-D2C3-4325-B51F-CD90403ADD01}" sibTransId="{A5812AC4-61C8-4976-AEFE-88616FD009DF}"/>
    <dgm:cxn modelId="{E30B6F7D-C82F-4B42-A4A9-33482DE1CB0D}" type="presOf" srcId="{F411DC7C-0478-4E73-AF13-16990A264A4F}" destId="{0B90A72F-CDBC-4528-8181-F224893E462F}" srcOrd="0" destOrd="0" presId="urn:microsoft.com/office/officeart/2005/8/layout/vList5"/>
    <dgm:cxn modelId="{DB9A5388-4B01-4E05-B8BB-7E34FC519C70}" type="presOf" srcId="{73B2E1FD-2438-40DA-B19F-C9D5176A3D4A}" destId="{E7FA762B-B677-4DA4-98DF-95EDE8995606}" srcOrd="0" destOrd="1" presId="urn:microsoft.com/office/officeart/2005/8/layout/vList5"/>
    <dgm:cxn modelId="{0A664C91-8BED-4543-A955-6147844A6761}" srcId="{18C9AA86-4F78-41F3-9F9C-DD503395C296}" destId="{73B2E1FD-2438-40DA-B19F-C9D5176A3D4A}" srcOrd="1" destOrd="0" parTransId="{43C257E9-C330-4B23-9D6C-08C955F10BEC}" sibTransId="{5641B0B4-1E1C-4EFA-A7B1-B28E6B011A4E}"/>
    <dgm:cxn modelId="{13064B95-1B8D-4A48-8B42-C6EF93573E5C}" srcId="{C4417620-BD16-44D3-925C-AB4C8C620ED2}" destId="{1D41ED73-F60E-48D2-9C46-1D934CEAECF7}" srcOrd="2" destOrd="0" parTransId="{F08F7BAC-8959-4D97-8A88-E3B104BFA6AD}" sibTransId="{6A64C8B5-BF3C-4532-8800-0AF34FAA84ED}"/>
    <dgm:cxn modelId="{7EBFD896-033D-46C1-AA68-4FCB91148C0D}" srcId="{C4417620-BD16-44D3-925C-AB4C8C620ED2}" destId="{18C9AA86-4F78-41F3-9F9C-DD503395C296}" srcOrd="0" destOrd="0" parTransId="{4FA5C1C4-A48F-47A8-A443-23B5B8CF24AF}" sibTransId="{3DD8C9B9-618E-494E-9217-FB342720569D}"/>
    <dgm:cxn modelId="{A8122E98-133F-4299-B8C4-79AD919AC814}" type="presOf" srcId="{0D2BF351-18BE-40D8-968E-8730FF24D992}" destId="{0B90A72F-CDBC-4528-8181-F224893E462F}" srcOrd="0" destOrd="1" presId="urn:microsoft.com/office/officeart/2005/8/layout/vList5"/>
    <dgm:cxn modelId="{9C18C9D2-B86E-4F36-8D78-1025D08222DB}" type="presOf" srcId="{3BEA3A81-DF64-4E96-AF7B-A9535C0C82B2}" destId="{E7FA762B-B677-4DA4-98DF-95EDE8995606}" srcOrd="0" destOrd="0" presId="urn:microsoft.com/office/officeart/2005/8/layout/vList5"/>
    <dgm:cxn modelId="{93D77BEA-8994-45B5-B235-356A6DD92DF7}" type="presOf" srcId="{B349E63D-3ADF-4135-9C22-C5E476E0F77C}" destId="{E10D6A56-44E8-4C77-A34C-7B018AF64996}" srcOrd="0" destOrd="0" presId="urn:microsoft.com/office/officeart/2005/8/layout/vList5"/>
    <dgm:cxn modelId="{3DC5555C-856D-45A5-80CB-582C576F7558}" type="presParOf" srcId="{C0986E89-4E04-4386-881F-FB5C61DB2E75}" destId="{E0F037D8-F857-40A6-B179-E1642EDF3D83}" srcOrd="0" destOrd="0" presId="urn:microsoft.com/office/officeart/2005/8/layout/vList5"/>
    <dgm:cxn modelId="{6B5F4561-963E-403B-95CA-6375AB30D9CC}" type="presParOf" srcId="{E0F037D8-F857-40A6-B179-E1642EDF3D83}" destId="{7435ECF4-8DBB-42B4-8A30-E3C5028B1316}" srcOrd="0" destOrd="0" presId="urn:microsoft.com/office/officeart/2005/8/layout/vList5"/>
    <dgm:cxn modelId="{3FCD2169-1716-4D8F-812E-F7C31E6EAAFF}" type="presParOf" srcId="{E0F037D8-F857-40A6-B179-E1642EDF3D83}" destId="{E7FA762B-B677-4DA4-98DF-95EDE8995606}" srcOrd="1" destOrd="0" presId="urn:microsoft.com/office/officeart/2005/8/layout/vList5"/>
    <dgm:cxn modelId="{9AC1D42C-125B-4D9A-9730-CD5931171378}" type="presParOf" srcId="{C0986E89-4E04-4386-881F-FB5C61DB2E75}" destId="{70F0ED36-DEF6-425F-8AE8-44E9BD1D639C}" srcOrd="1" destOrd="0" presId="urn:microsoft.com/office/officeart/2005/8/layout/vList5"/>
    <dgm:cxn modelId="{7BE14375-DECD-49D0-ACE8-B7AF77AE02F6}" type="presParOf" srcId="{C0986E89-4E04-4386-881F-FB5C61DB2E75}" destId="{8DD644D5-AE71-4C7B-9E48-3A4F4AFBDBE5}" srcOrd="2" destOrd="0" presId="urn:microsoft.com/office/officeart/2005/8/layout/vList5"/>
    <dgm:cxn modelId="{E7966804-F6EB-4782-9A3B-297AB816FF29}" type="presParOf" srcId="{8DD644D5-AE71-4C7B-9E48-3A4F4AFBDBE5}" destId="{E10D6A56-44E8-4C77-A34C-7B018AF64996}" srcOrd="0" destOrd="0" presId="urn:microsoft.com/office/officeart/2005/8/layout/vList5"/>
    <dgm:cxn modelId="{71331A80-7B8C-44DC-B4F2-7DAE546AD800}" type="presParOf" srcId="{8DD644D5-AE71-4C7B-9E48-3A4F4AFBDBE5}" destId="{2197D775-8D16-4484-95DF-0E6A95C58E7D}" srcOrd="1" destOrd="0" presId="urn:microsoft.com/office/officeart/2005/8/layout/vList5"/>
    <dgm:cxn modelId="{FD2159B9-C498-432A-B9A4-B1A5106788A9}" type="presParOf" srcId="{C0986E89-4E04-4386-881F-FB5C61DB2E75}" destId="{951BBF95-FCF0-4288-907E-1246D0EEE33B}" srcOrd="3" destOrd="0" presId="urn:microsoft.com/office/officeart/2005/8/layout/vList5"/>
    <dgm:cxn modelId="{C38A5538-32B5-4478-8C6D-1FC5BB7433E8}" type="presParOf" srcId="{C0986E89-4E04-4386-881F-FB5C61DB2E75}" destId="{2435A681-5969-49B3-A58C-459488AB74DF}" srcOrd="4" destOrd="0" presId="urn:microsoft.com/office/officeart/2005/8/layout/vList5"/>
    <dgm:cxn modelId="{E53D6D6B-D187-4AD5-9842-103E4E45F509}" type="presParOf" srcId="{2435A681-5969-49B3-A58C-459488AB74DF}" destId="{F9C7F133-F023-49F7-AC5A-C854AC8FD9FC}" srcOrd="0" destOrd="0" presId="urn:microsoft.com/office/officeart/2005/8/layout/vList5"/>
    <dgm:cxn modelId="{E648EC48-E05D-4305-9729-CE1A8CA8E496}" type="presParOf" srcId="{2435A681-5969-49B3-A58C-459488AB74DF}" destId="{0B90A72F-CDBC-4528-8181-F224893E462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79F802-E0DF-4C70-9205-0D1E6B6C3CFE}">
      <dsp:nvSpPr>
        <dsp:cNvPr id="0" name=""/>
        <dsp:cNvSpPr/>
      </dsp:nvSpPr>
      <dsp:spPr>
        <a:xfrm>
          <a:off x="0" y="0"/>
          <a:ext cx="11582400" cy="459231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356415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Risk Prevention and Management Committee</a:t>
          </a:r>
        </a:p>
      </dsp:txBody>
      <dsp:txXfrm>
        <a:off x="114329" y="114329"/>
        <a:ext cx="11353742" cy="4363661"/>
      </dsp:txXfrm>
    </dsp:sp>
    <dsp:sp modelId="{25487445-97AD-499B-83F4-7E710BC6A522}">
      <dsp:nvSpPr>
        <dsp:cNvPr id="0" name=""/>
        <dsp:cNvSpPr/>
      </dsp:nvSpPr>
      <dsp:spPr>
        <a:xfrm>
          <a:off x="289560" y="1148079"/>
          <a:ext cx="1737360" cy="103282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Attendees: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Executive Leadership, Directors, certain managers</a:t>
          </a:r>
        </a:p>
      </dsp:txBody>
      <dsp:txXfrm>
        <a:off x="321323" y="1179842"/>
        <a:ext cx="1673834" cy="969297"/>
      </dsp:txXfrm>
    </dsp:sp>
    <dsp:sp modelId="{23875348-BD2A-4918-A105-152B8CD40D3E}">
      <dsp:nvSpPr>
        <dsp:cNvPr id="0" name=""/>
        <dsp:cNvSpPr/>
      </dsp:nvSpPr>
      <dsp:spPr>
        <a:xfrm>
          <a:off x="289560" y="2236722"/>
          <a:ext cx="1737360" cy="103282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Frequency: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Odd months</a:t>
          </a:r>
        </a:p>
      </dsp:txBody>
      <dsp:txXfrm>
        <a:off x="321323" y="2268485"/>
        <a:ext cx="1673834" cy="969297"/>
      </dsp:txXfrm>
    </dsp:sp>
    <dsp:sp modelId="{3AE6F994-C0F1-45F0-B616-BB385D24F5E7}">
      <dsp:nvSpPr>
        <dsp:cNvPr id="0" name=""/>
        <dsp:cNvSpPr/>
      </dsp:nvSpPr>
      <dsp:spPr>
        <a:xfrm>
          <a:off x="289560" y="3325365"/>
          <a:ext cx="1737360" cy="103282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Guidelines</a:t>
          </a:r>
          <a:r>
            <a:rPr lang="en-US" sz="900" kern="1200" dirty="0"/>
            <a:t>: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WFS Risk Plan</a:t>
          </a:r>
        </a:p>
      </dsp:txBody>
      <dsp:txXfrm>
        <a:off x="321323" y="3357128"/>
        <a:ext cx="1673834" cy="969297"/>
      </dsp:txXfrm>
    </dsp:sp>
    <dsp:sp modelId="{34457FD5-B3E5-41F7-8164-6B324149ED0C}">
      <dsp:nvSpPr>
        <dsp:cNvPr id="0" name=""/>
        <dsp:cNvSpPr/>
      </dsp:nvSpPr>
      <dsp:spPr>
        <a:xfrm>
          <a:off x="2316480" y="1148079"/>
          <a:ext cx="8976360" cy="3214623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2041286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Safety Committee</a:t>
          </a:r>
        </a:p>
      </dsp:txBody>
      <dsp:txXfrm>
        <a:off x="2415341" y="1246940"/>
        <a:ext cx="8778638" cy="3016901"/>
      </dsp:txXfrm>
    </dsp:sp>
    <dsp:sp modelId="{F488E579-61AF-475C-BFB9-D1DE02AEC3FB}">
      <dsp:nvSpPr>
        <dsp:cNvPr id="0" name=""/>
        <dsp:cNvSpPr/>
      </dsp:nvSpPr>
      <dsp:spPr>
        <a:xfrm>
          <a:off x="2540889" y="2273197"/>
          <a:ext cx="1795272" cy="57943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Attendees: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Open to any staff, with standing membership, for a two-year commitment.  All sites represented.</a:t>
          </a:r>
        </a:p>
      </dsp:txBody>
      <dsp:txXfrm>
        <a:off x="2558709" y="2291017"/>
        <a:ext cx="1759632" cy="543792"/>
      </dsp:txXfrm>
    </dsp:sp>
    <dsp:sp modelId="{D0AD2BE2-6743-4692-A3A1-2C0BBC812CF1}">
      <dsp:nvSpPr>
        <dsp:cNvPr id="0" name=""/>
        <dsp:cNvSpPr/>
      </dsp:nvSpPr>
      <dsp:spPr>
        <a:xfrm>
          <a:off x="2540889" y="2907092"/>
          <a:ext cx="1795272" cy="57943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Frequency: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Monthly</a:t>
          </a:r>
        </a:p>
      </dsp:txBody>
      <dsp:txXfrm>
        <a:off x="2558709" y="2924912"/>
        <a:ext cx="1759632" cy="543792"/>
      </dsp:txXfrm>
    </dsp:sp>
    <dsp:sp modelId="{1366B021-3CAB-47A1-8CFF-685C6D4E6F64}">
      <dsp:nvSpPr>
        <dsp:cNvPr id="0" name=""/>
        <dsp:cNvSpPr/>
      </dsp:nvSpPr>
      <dsp:spPr>
        <a:xfrm>
          <a:off x="2540889" y="3540987"/>
          <a:ext cx="1795272" cy="57943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Guidelines: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PA DOL Handbook and Committee Bylaws</a:t>
          </a:r>
        </a:p>
      </dsp:txBody>
      <dsp:txXfrm>
        <a:off x="2558709" y="3558807"/>
        <a:ext cx="1759632" cy="543792"/>
      </dsp:txXfrm>
    </dsp:sp>
    <dsp:sp modelId="{73DDD7FA-12FF-42FF-A721-9D71B9EC87E3}">
      <dsp:nvSpPr>
        <dsp:cNvPr id="0" name=""/>
        <dsp:cNvSpPr/>
      </dsp:nvSpPr>
      <dsp:spPr>
        <a:xfrm>
          <a:off x="4575048" y="2296159"/>
          <a:ext cx="6428232" cy="1836927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036844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Building Governance</a:t>
          </a:r>
        </a:p>
      </dsp:txBody>
      <dsp:txXfrm>
        <a:off x="4631540" y="2352651"/>
        <a:ext cx="6315248" cy="1723943"/>
      </dsp:txXfrm>
    </dsp:sp>
    <dsp:sp modelId="{FDA9AD20-5E61-4387-85F9-BFA34CB9458F}">
      <dsp:nvSpPr>
        <dsp:cNvPr id="0" name=""/>
        <dsp:cNvSpPr/>
      </dsp:nvSpPr>
      <dsp:spPr>
        <a:xfrm>
          <a:off x="4735753" y="3122776"/>
          <a:ext cx="1994854" cy="826617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Attendees: 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All Staff are welcome to participate</a:t>
          </a:r>
        </a:p>
      </dsp:txBody>
      <dsp:txXfrm>
        <a:off x="4761174" y="3148197"/>
        <a:ext cx="1944012" cy="775775"/>
      </dsp:txXfrm>
    </dsp:sp>
    <dsp:sp modelId="{AE1D579A-AF10-4169-86CD-032AD452AD30}">
      <dsp:nvSpPr>
        <dsp:cNvPr id="0" name=""/>
        <dsp:cNvSpPr/>
      </dsp:nvSpPr>
      <dsp:spPr>
        <a:xfrm>
          <a:off x="6787361" y="3122776"/>
          <a:ext cx="1994854" cy="826617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Frequency</a:t>
          </a:r>
          <a:r>
            <a:rPr lang="en-US" sz="900" kern="1200" dirty="0"/>
            <a:t>: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Monthly</a:t>
          </a:r>
        </a:p>
      </dsp:txBody>
      <dsp:txXfrm>
        <a:off x="6812782" y="3148197"/>
        <a:ext cx="1944012" cy="775775"/>
      </dsp:txXfrm>
    </dsp:sp>
    <dsp:sp modelId="{CB9C0AAE-7C57-4533-9A53-EA228E7EA35E}">
      <dsp:nvSpPr>
        <dsp:cNvPr id="0" name=""/>
        <dsp:cNvSpPr/>
      </dsp:nvSpPr>
      <dsp:spPr>
        <a:xfrm>
          <a:off x="8838968" y="3122776"/>
          <a:ext cx="1994854" cy="826617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Guidelines</a:t>
          </a:r>
          <a:r>
            <a:rPr lang="en-US" sz="900" kern="1200" dirty="0"/>
            <a:t>: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Internal Procedure</a:t>
          </a:r>
        </a:p>
      </dsp:txBody>
      <dsp:txXfrm>
        <a:off x="8864389" y="3148197"/>
        <a:ext cx="1944012" cy="7757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A762B-B677-4DA4-98DF-95EDE8995606}">
      <dsp:nvSpPr>
        <dsp:cNvPr id="0" name=""/>
        <dsp:cNvSpPr/>
      </dsp:nvSpPr>
      <dsp:spPr>
        <a:xfrm rot="5400000">
          <a:off x="6629188" y="-2711242"/>
          <a:ext cx="1042838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Objective is to review incident and risk data and resolve issues and concerns.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All other working WFS committees report to RPM.</a:t>
          </a:r>
        </a:p>
      </dsp:txBody>
      <dsp:txXfrm rot="-5400000">
        <a:off x="3785616" y="183237"/>
        <a:ext cx="6679077" cy="941024"/>
      </dsp:txXfrm>
    </dsp:sp>
    <dsp:sp modelId="{7435ECF4-8DBB-42B4-8A30-E3C5028B1316}">
      <dsp:nvSpPr>
        <dsp:cNvPr id="0" name=""/>
        <dsp:cNvSpPr/>
      </dsp:nvSpPr>
      <dsp:spPr>
        <a:xfrm>
          <a:off x="0" y="1975"/>
          <a:ext cx="3785616" cy="13035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RPM</a:t>
          </a:r>
        </a:p>
      </dsp:txBody>
      <dsp:txXfrm>
        <a:off x="63634" y="65609"/>
        <a:ext cx="3658348" cy="1176280"/>
      </dsp:txXfrm>
    </dsp:sp>
    <dsp:sp modelId="{2197D775-8D16-4484-95DF-0E6A95C58E7D}">
      <dsp:nvSpPr>
        <dsp:cNvPr id="0" name=""/>
        <dsp:cNvSpPr/>
      </dsp:nvSpPr>
      <dsp:spPr>
        <a:xfrm rot="5400000">
          <a:off x="6629188" y="-1342517"/>
          <a:ext cx="1042838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Objective is to monitor safety concerns, implement proactive solutions, and ensure adherence to safety regulations and guidelines across all sites.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PA Certified Safety Committee</a:t>
          </a:r>
        </a:p>
      </dsp:txBody>
      <dsp:txXfrm rot="-5400000">
        <a:off x="3785616" y="1551962"/>
        <a:ext cx="6679077" cy="941024"/>
      </dsp:txXfrm>
    </dsp:sp>
    <dsp:sp modelId="{E10D6A56-44E8-4C77-A34C-7B018AF64996}">
      <dsp:nvSpPr>
        <dsp:cNvPr id="0" name=""/>
        <dsp:cNvSpPr/>
      </dsp:nvSpPr>
      <dsp:spPr>
        <a:xfrm>
          <a:off x="0" y="1370700"/>
          <a:ext cx="3785616" cy="13035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Safety Committee</a:t>
          </a:r>
        </a:p>
      </dsp:txBody>
      <dsp:txXfrm>
        <a:off x="63634" y="1434334"/>
        <a:ext cx="3658348" cy="1176280"/>
      </dsp:txXfrm>
    </dsp:sp>
    <dsp:sp modelId="{0B90A72F-CDBC-4528-8181-F224893E462F}">
      <dsp:nvSpPr>
        <dsp:cNvPr id="0" name=""/>
        <dsp:cNvSpPr/>
      </dsp:nvSpPr>
      <dsp:spPr>
        <a:xfrm rot="5400000">
          <a:off x="6629188" y="26208"/>
          <a:ext cx="1042838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Objective is to create an outlet at all sites to allow any staff to participate in discussions related to building needs, celebrations, and safety.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Consistent agenda template and structure is utilized, and this is conducted by trained facilitators.</a:t>
          </a:r>
        </a:p>
      </dsp:txBody>
      <dsp:txXfrm rot="-5400000">
        <a:off x="3785616" y="2920688"/>
        <a:ext cx="6679077" cy="941024"/>
      </dsp:txXfrm>
    </dsp:sp>
    <dsp:sp modelId="{F9C7F133-F023-49F7-AC5A-C854AC8FD9FC}">
      <dsp:nvSpPr>
        <dsp:cNvPr id="0" name=""/>
        <dsp:cNvSpPr/>
      </dsp:nvSpPr>
      <dsp:spPr>
        <a:xfrm>
          <a:off x="0" y="2739426"/>
          <a:ext cx="3785616" cy="13035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Building Governance</a:t>
          </a:r>
        </a:p>
      </dsp:txBody>
      <dsp:txXfrm>
        <a:off x="63634" y="2803060"/>
        <a:ext cx="3658348" cy="1176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DE4F7189-16FD-4ECA-BA50-28EB0E7EE9D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69C14A94-CF05-4123-82B5-7346EF0E0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44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alphaModFix amt="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64571" y="4261278"/>
            <a:ext cx="9144000" cy="654315"/>
          </a:xfrm>
        </p:spPr>
        <p:txBody>
          <a:bodyPr/>
          <a:lstStyle>
            <a:lvl1pPr marL="0" indent="0" algn="ctr">
              <a:buNone/>
              <a:defRPr sz="2400" b="1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TITLE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431A-5765-435C-9212-3AD46E020F23}" type="datetimeFigureOut">
              <a:rPr lang="en-US" smtClean="0"/>
              <a:t>8/8/2024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376" y="413767"/>
            <a:ext cx="7718545" cy="3537666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9461472" y="6356349"/>
            <a:ext cx="18939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 spc="300">
                <a:solidFill>
                  <a:srgbClr val="5A1C6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www.wfspa.org</a:t>
            </a:r>
          </a:p>
        </p:txBody>
      </p:sp>
    </p:spTree>
    <p:extLst>
      <p:ext uri="{BB962C8B-B14F-4D97-AF65-F5344CB8AC3E}">
        <p14:creationId xmlns:p14="http://schemas.microsoft.com/office/powerpoint/2010/main" val="107613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59269"/>
            <a:ext cx="10515600" cy="628804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5A1C6B"/>
                </a:solidFill>
                <a:latin typeface="+mn-lt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49301"/>
            <a:ext cx="10515600" cy="4045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431A-5765-435C-9212-3AD46E020F23}" type="datetimeFigureOut">
              <a:rPr lang="en-US" smtClean="0"/>
              <a:t>8/8/2024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29" y="33914"/>
            <a:ext cx="4571508" cy="1182287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9461472" y="6356349"/>
            <a:ext cx="18939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 spc="300">
                <a:solidFill>
                  <a:srgbClr val="5A1C6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www.wfspa.org</a:t>
            </a:r>
          </a:p>
        </p:txBody>
      </p:sp>
    </p:spTree>
    <p:extLst>
      <p:ext uri="{BB962C8B-B14F-4D97-AF65-F5344CB8AC3E}">
        <p14:creationId xmlns:p14="http://schemas.microsoft.com/office/powerpoint/2010/main" val="66988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89309"/>
            <a:ext cx="5181600" cy="40876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40" y="2089309"/>
            <a:ext cx="5181600" cy="40876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431A-5765-435C-9212-3AD46E020F2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59269"/>
            <a:ext cx="10515600" cy="628804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5A1C6B"/>
                </a:solidFill>
                <a:latin typeface="+mn-lt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29" y="75746"/>
            <a:ext cx="4571508" cy="1182287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9509760" y="6413698"/>
            <a:ext cx="1859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300" dirty="0">
                <a:solidFill>
                  <a:srgbClr val="5A1C6B"/>
                </a:solidFill>
              </a:rPr>
              <a:t>www.wfspa.org</a:t>
            </a:r>
          </a:p>
        </p:txBody>
      </p:sp>
    </p:spTree>
    <p:extLst>
      <p:ext uri="{BB962C8B-B14F-4D97-AF65-F5344CB8AC3E}">
        <p14:creationId xmlns:p14="http://schemas.microsoft.com/office/powerpoint/2010/main" val="109352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1272988"/>
            <a:ext cx="3932237" cy="663388"/>
          </a:xfrm>
        </p:spPr>
        <p:txBody>
          <a:bodyPr anchor="b">
            <a:normAutofit/>
          </a:bodyPr>
          <a:lstStyle>
            <a:lvl1pPr>
              <a:defRPr sz="3600" b="1">
                <a:solidFill>
                  <a:srgbClr val="5A1C6B"/>
                </a:solidFill>
                <a:latin typeface="+mn-lt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272988"/>
            <a:ext cx="6172200" cy="45880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431A-5765-435C-9212-3AD46E020F23}" type="datetimeFigureOut">
              <a:rPr lang="en-US" smtClean="0"/>
              <a:t>8/8/2024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80" y="90701"/>
            <a:ext cx="4571508" cy="1182287"/>
          </a:xfrm>
          <a:prstGeom prst="rect">
            <a:avLst/>
          </a:prstGeom>
        </p:spPr>
      </p:pic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9461472" y="6356349"/>
            <a:ext cx="18939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 spc="300">
                <a:solidFill>
                  <a:srgbClr val="5A1C6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www.wfspa.org</a:t>
            </a:r>
          </a:p>
        </p:txBody>
      </p:sp>
    </p:spTree>
    <p:extLst>
      <p:ext uri="{BB962C8B-B14F-4D97-AF65-F5344CB8AC3E}">
        <p14:creationId xmlns:p14="http://schemas.microsoft.com/office/powerpoint/2010/main" val="3050978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272988"/>
            <a:ext cx="6172200" cy="45880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431A-5765-435C-9212-3AD46E020F2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1272988"/>
            <a:ext cx="3932237" cy="663388"/>
          </a:xfrm>
        </p:spPr>
        <p:txBody>
          <a:bodyPr anchor="b">
            <a:normAutofit/>
          </a:bodyPr>
          <a:lstStyle>
            <a:lvl1pPr>
              <a:defRPr sz="3600" b="1">
                <a:solidFill>
                  <a:srgbClr val="5A1C6B"/>
                </a:solidFill>
                <a:latin typeface="+mn-lt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80" y="90701"/>
            <a:ext cx="4571508" cy="1182287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9461472" y="6356349"/>
            <a:ext cx="18939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 spc="300">
                <a:solidFill>
                  <a:srgbClr val="5A1C6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www.wfspa.org</a:t>
            </a:r>
          </a:p>
        </p:txBody>
      </p:sp>
    </p:spTree>
    <p:extLst>
      <p:ext uri="{BB962C8B-B14F-4D97-AF65-F5344CB8AC3E}">
        <p14:creationId xmlns:p14="http://schemas.microsoft.com/office/powerpoint/2010/main" val="1319164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431A-5765-435C-9212-3AD46E020F2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27741" y="1325355"/>
            <a:ext cx="10515600" cy="628804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5A1C6B"/>
                </a:solidFill>
                <a:latin typeface="+mn-lt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0"/>
            <a:ext cx="4571508" cy="1182287"/>
          </a:xfrm>
          <a:prstGeom prst="rect">
            <a:avLst/>
          </a:prstGeom>
        </p:spPr>
      </p:pic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9461472" y="6356349"/>
            <a:ext cx="18939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 spc="300">
                <a:solidFill>
                  <a:srgbClr val="5A1C6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www.wfspa.org</a:t>
            </a:r>
          </a:p>
        </p:txBody>
      </p:sp>
    </p:spTree>
    <p:extLst>
      <p:ext uri="{BB962C8B-B14F-4D97-AF65-F5344CB8AC3E}">
        <p14:creationId xmlns:p14="http://schemas.microsoft.com/office/powerpoint/2010/main" val="3457250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10596282" y="1165411"/>
            <a:ext cx="757518" cy="5011551"/>
          </a:xfrm>
        </p:spPr>
        <p:txBody>
          <a:bodyPr vert="eaVert">
            <a:normAutofit/>
          </a:bodyPr>
          <a:lstStyle>
            <a:lvl1pPr>
              <a:defRPr sz="3600" b="1">
                <a:solidFill>
                  <a:srgbClr val="5A1C6B"/>
                </a:solidFill>
                <a:latin typeface="+mn-lt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1165411"/>
            <a:ext cx="9441329" cy="501155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431A-5765-435C-9212-3AD46E020F23}" type="datetimeFigureOut">
              <a:rPr lang="en-US" smtClean="0"/>
              <a:t>8/8/2024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0"/>
            <a:ext cx="4571508" cy="1182287"/>
          </a:xfrm>
          <a:prstGeom prst="rect">
            <a:avLst/>
          </a:prstGeom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9461472" y="6356349"/>
            <a:ext cx="18939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 spc="300">
                <a:solidFill>
                  <a:srgbClr val="5A1C6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www.wfspa.org</a:t>
            </a:r>
          </a:p>
        </p:txBody>
      </p:sp>
    </p:spTree>
    <p:extLst>
      <p:ext uri="{BB962C8B-B14F-4D97-AF65-F5344CB8AC3E}">
        <p14:creationId xmlns:p14="http://schemas.microsoft.com/office/powerpoint/2010/main" val="1105529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B431A-5765-435C-9212-3AD46E020F23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47AEA-D78C-477B-B48C-E63666A8D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356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6" r:id="rId4"/>
    <p:sldLayoutId id="2147483657" r:id="rId5"/>
    <p:sldLayoutId id="2147483658" r:id="rId6"/>
    <p:sldLayoutId id="214748365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Active </a:t>
            </a:r>
            <a:r>
              <a:rPr lang="en-US"/>
              <a:t>Threat and Safety </a:t>
            </a:r>
            <a:r>
              <a:rPr lang="en-US" dirty="0"/>
              <a:t>Program Overview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28305" y="5286895"/>
            <a:ext cx="9080266" cy="424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baseline="0"/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522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B06173-D312-6304-AA43-2586309B527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Go Bags include, but are not limited to</a:t>
            </a:r>
            <a:r>
              <a:rPr lang="en-US" dirty="0"/>
              <a:t>:</a:t>
            </a:r>
          </a:p>
          <a:p>
            <a:pPr marL="742950" lvl="1" indent="-285750"/>
            <a:r>
              <a:rPr lang="en-US" dirty="0"/>
              <a:t>First aid kit</a:t>
            </a:r>
          </a:p>
          <a:p>
            <a:pPr marL="742950" lvl="1" indent="-285750"/>
            <a:r>
              <a:rPr lang="en-US" dirty="0"/>
              <a:t>Whistle</a:t>
            </a:r>
          </a:p>
          <a:p>
            <a:pPr marL="742950" lvl="1" indent="-285750"/>
            <a:r>
              <a:rPr lang="en-US" dirty="0"/>
              <a:t>Rope</a:t>
            </a:r>
          </a:p>
          <a:p>
            <a:pPr marL="742950" lvl="1" indent="-285750"/>
            <a:r>
              <a:rPr lang="en-US" dirty="0"/>
              <a:t>Radio</a:t>
            </a:r>
          </a:p>
          <a:p>
            <a:pPr marL="742950" lvl="1" indent="-285750"/>
            <a:r>
              <a:rPr lang="en-US" dirty="0"/>
              <a:t>Color coded window cards</a:t>
            </a:r>
          </a:p>
          <a:p>
            <a:pPr marL="742950" lvl="1" indent="-285750"/>
            <a:r>
              <a:rPr lang="en-US" dirty="0"/>
              <a:t>Dry erase marker</a:t>
            </a:r>
          </a:p>
          <a:p>
            <a:pPr marL="742950" lvl="1" indent="-285750"/>
            <a:r>
              <a:rPr lang="en-US" dirty="0"/>
              <a:t>Duct tape</a:t>
            </a:r>
          </a:p>
          <a:p>
            <a:pPr marL="742950" lvl="1" indent="-285750"/>
            <a:r>
              <a:rPr lang="en-US" dirty="0"/>
              <a:t>Hammer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7DF32D-8266-CB03-7EE2-54C4A9E9B7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Active Threat Drills:</a:t>
            </a:r>
          </a:p>
          <a:p>
            <a:pPr lvl="1"/>
            <a:r>
              <a:rPr lang="en-US" dirty="0"/>
              <a:t>Quarterly, attendance is not mandatory but recommended</a:t>
            </a:r>
          </a:p>
          <a:p>
            <a:pPr lvl="1"/>
            <a:r>
              <a:rPr lang="en-US" dirty="0"/>
              <a:t>Live, Discussion, and Table-top formats</a:t>
            </a:r>
          </a:p>
          <a:p>
            <a:pPr lvl="1"/>
            <a:r>
              <a:rPr lang="en-US" dirty="0"/>
              <a:t>RHF, Office, Community, and Residential topics pulled from the CSH</a:t>
            </a:r>
          </a:p>
          <a:p>
            <a:pPr lvl="1"/>
            <a:r>
              <a:rPr lang="en-US" dirty="0"/>
              <a:t>Debriefing tools</a:t>
            </a:r>
          </a:p>
          <a:p>
            <a:pPr lvl="1"/>
            <a:r>
              <a:rPr lang="en-US" dirty="0"/>
              <a:t>Ticket System and Feedback Loop</a:t>
            </a:r>
          </a:p>
          <a:p>
            <a:pPr lvl="1"/>
            <a:r>
              <a:rPr lang="en-US" dirty="0"/>
              <a:t>Relias E-Learning Library</a:t>
            </a:r>
          </a:p>
          <a:p>
            <a:pPr lvl="1"/>
            <a:r>
              <a:rPr lang="en-US" dirty="0"/>
              <a:t>Let’s look at one together.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BC32FF-7C96-8DE6-E692-FE93D36FE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WFS Go Bags and Active Threat Drills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0F9937-4DC7-FC2F-8729-F00F2B4055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4369" y="2827301"/>
            <a:ext cx="1731414" cy="96325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7565A0-4F75-017B-A500-3AC09BEFB7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4369" y="5410893"/>
            <a:ext cx="1731414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675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FE186-CF21-8511-DDF8-8A4012FEB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Community Tools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14E11-8F26-DD23-CAF7-0E8DFD9D5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Off-Site Rally Point Determination Tool and Agreement (Non-WFS)</a:t>
            </a:r>
          </a:p>
          <a:p>
            <a:r>
              <a:rPr lang="en-US" dirty="0"/>
              <a:t>Police Department Procedures Alert </a:t>
            </a:r>
          </a:p>
          <a:p>
            <a:r>
              <a:rPr lang="en-US" dirty="0"/>
              <a:t>WFS Internal Emergency Alert System</a:t>
            </a:r>
          </a:p>
          <a:p>
            <a:r>
              <a:rPr lang="en-US" dirty="0"/>
              <a:t>WFS Community Safety Handbook</a:t>
            </a:r>
          </a:p>
          <a:p>
            <a:pPr lvl="1"/>
            <a:r>
              <a:rPr lang="en-US" dirty="0"/>
              <a:t>Comprehensive guide that addresses multiple community threats to safety</a:t>
            </a:r>
          </a:p>
          <a:p>
            <a:pPr lvl="1"/>
            <a:r>
              <a:rPr lang="en-US" dirty="0"/>
              <a:t>Contains a community safety assessment and multiple procedural areas</a:t>
            </a:r>
          </a:p>
          <a:p>
            <a:pPr lvl="1"/>
            <a:r>
              <a:rPr lang="en-US" dirty="0"/>
              <a:t>Digital availability: QR Code and ID Badges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655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174DA-7B49-687D-FAAE-73400C31B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How is this all monitored?...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3027E-665F-FEC3-52CF-CFB8381D9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Committees</a:t>
            </a:r>
          </a:p>
          <a:p>
            <a:r>
              <a:rPr lang="en-US" dirty="0"/>
              <a:t>Exit Tickets</a:t>
            </a:r>
          </a:p>
          <a:p>
            <a:r>
              <a:rPr lang="en-US" dirty="0"/>
              <a:t>Surveys</a:t>
            </a:r>
          </a:p>
          <a:p>
            <a:r>
              <a:rPr lang="en-US" dirty="0"/>
              <a:t>Assessments and Inspections</a:t>
            </a:r>
          </a:p>
        </p:txBody>
      </p:sp>
    </p:spTree>
    <p:extLst>
      <p:ext uri="{BB962C8B-B14F-4D97-AF65-F5344CB8AC3E}">
        <p14:creationId xmlns:p14="http://schemas.microsoft.com/office/powerpoint/2010/main" val="4072796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E2A8B-AE64-2767-EA58-70AAE9EC7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4629"/>
            <a:ext cx="10515600" cy="628804"/>
          </a:xfrm>
        </p:spPr>
        <p:txBody>
          <a:bodyPr/>
          <a:lstStyle/>
          <a:p>
            <a:r>
              <a:rPr lang="en-US" dirty="0"/>
              <a:t>Committee Oversite of Agency Safety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6E1671F-BD42-FE3F-5AAD-D0C2F8E50C2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74320" y="1869440"/>
          <a:ext cx="11582400" cy="4592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9154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A4AA5-83A8-A29B-480E-AE3367366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Oversite of Agency Safety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0FB5AA-A390-639F-F20C-EB890E3A63B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149475"/>
          <a:ext cx="10515600" cy="4044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4186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CEC27-902E-3CA3-C848-4D4E4A97B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D1D1D-B711-5556-95A7-1FB8B0BDF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Remember: </a:t>
            </a:r>
          </a:p>
          <a:p>
            <a:pPr lvl="1"/>
            <a:r>
              <a:rPr lang="en-US" dirty="0"/>
              <a:t>Venture away from singular training and utilize ongoing learning opportunities to solidify concepts.</a:t>
            </a:r>
          </a:p>
          <a:p>
            <a:pPr lvl="1"/>
            <a:r>
              <a:rPr lang="en-US" dirty="0"/>
              <a:t>Safety is everyone’s responsibility.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Let’s review some tools we have discussed.</a:t>
            </a:r>
          </a:p>
          <a:p>
            <a:pPr lvl="1"/>
            <a:r>
              <a:rPr lang="en-US" dirty="0"/>
              <a:t>Community Safety Handbook</a:t>
            </a:r>
          </a:p>
          <a:p>
            <a:pPr lvl="1"/>
            <a:r>
              <a:rPr lang="en-US" dirty="0"/>
              <a:t>Tabletop Drills</a:t>
            </a:r>
          </a:p>
          <a:p>
            <a:pPr lvl="1"/>
            <a:r>
              <a:rPr lang="en-US" dirty="0"/>
              <a:t>Live Drill Scenarios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877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18049-5425-C319-86F8-39DC15F31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30EE2-2EA4-BBFA-6BD4-BA210FC9E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Shayna Sokol; Director of Research, Quality, and Compliance</a:t>
            </a:r>
          </a:p>
          <a:p>
            <a:r>
              <a:rPr lang="en-US" dirty="0"/>
              <a:t>Keara Vance; Quality Manager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842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8B08C8-3AC9-35A8-9457-34715EE326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9" r="4558"/>
          <a:stretch/>
        </p:blipFill>
        <p:spPr>
          <a:xfrm>
            <a:off x="-3047" y="0"/>
            <a:ext cx="9669642" cy="685799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55DFDE-E6BD-19AB-149C-138DC7BEE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4519977" cy="742315"/>
          </a:xfrm>
        </p:spPr>
        <p:txBody>
          <a:bodyPr>
            <a:normAutofit/>
          </a:bodyPr>
          <a:lstStyle/>
          <a:p>
            <a:r>
              <a:rPr lang="en-US" sz="4000" dirty="0"/>
              <a:t>WFS Service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19F11-D1FF-D60F-0ADC-5B5BDA8A1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9811" y="1107439"/>
            <a:ext cx="3822189" cy="5069523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sz="2000" dirty="0"/>
              <a:t>50+/- programs; office, community, and 24-hour programs</a:t>
            </a:r>
          </a:p>
          <a:p>
            <a:r>
              <a:rPr lang="en-US" sz="2000" dirty="0"/>
              <a:t>10,000+ individuals in care/year</a:t>
            </a:r>
          </a:p>
          <a:p>
            <a:r>
              <a:rPr lang="en-US" sz="2000" dirty="0"/>
              <a:t>1,000 staff and ~200-300 volunteer service providers</a:t>
            </a:r>
          </a:p>
          <a:p>
            <a:r>
              <a:rPr lang="en-US" sz="2000" dirty="0"/>
              <a:t>Programs and services in Western PA counties</a:t>
            </a:r>
          </a:p>
          <a:p>
            <a:r>
              <a:rPr lang="en-US" sz="2000" dirty="0"/>
              <a:t>Office locations in 3 counties within a 50-mile radius</a:t>
            </a:r>
          </a:p>
          <a:p>
            <a:pPr lvl="1"/>
            <a:r>
              <a:rPr lang="en-US" sz="2000" dirty="0"/>
              <a:t>22 IDD Residential Homes</a:t>
            </a:r>
          </a:p>
          <a:p>
            <a:pPr lvl="1"/>
            <a:r>
              <a:rPr lang="en-US" sz="2000" dirty="0"/>
              <a:t>2 WFS Schools</a:t>
            </a:r>
          </a:p>
          <a:p>
            <a:pPr lvl="1"/>
            <a:r>
              <a:rPr lang="en-US" sz="2000" dirty="0"/>
              <a:t>2 Admin, 11 Program, thousands of community sites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E81F62-A740-EDE3-E2CD-017EDF208E46}"/>
              </a:ext>
            </a:extLst>
          </p:cNvPr>
          <p:cNvSpPr txBox="1"/>
          <p:nvPr/>
        </p:nvSpPr>
        <p:spPr>
          <a:xfrm>
            <a:off x="0" y="5671127"/>
            <a:ext cx="7528564" cy="43410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1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65E83-33E8-9420-0BC5-16B9F78C4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WFS’ Safety Program Development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1B1C4-6D5C-3B8C-438E-8B6382A9E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FSWP and WSS Merger-2017</a:t>
            </a:r>
          </a:p>
          <a:p>
            <a:r>
              <a:rPr lang="en-US" dirty="0"/>
              <a:t>The merger presented opportunities to combine risk, safety, and security resources.</a:t>
            </a:r>
          </a:p>
          <a:p>
            <a:r>
              <a:rPr lang="en-US" dirty="0"/>
              <a:t>FSWP and WSS were in the development stages of Active Shooter Response protocols at merger. </a:t>
            </a:r>
          </a:p>
          <a:p>
            <a:pPr lvl="1"/>
            <a:r>
              <a:rPr lang="en-US" dirty="0"/>
              <a:t>WSS grant to address technology and safety resources.</a:t>
            </a:r>
          </a:p>
          <a:p>
            <a:pPr lvl="1"/>
            <a:r>
              <a:rPr lang="en-US" dirty="0"/>
              <a:t>FSWP pursuing trainers and protocols.</a:t>
            </a:r>
          </a:p>
          <a:p>
            <a:r>
              <a:rPr lang="en-US" dirty="0"/>
              <a:t>Combining processes allowed for mutual support and improvement…we could take the best of both worlds.</a:t>
            </a:r>
          </a:p>
          <a:p>
            <a:pPr lvl="1"/>
            <a:r>
              <a:rPr lang="en-US" dirty="0"/>
              <a:t>The process can’t be oversimplified: ALICE Model and Trained Facilitators</a:t>
            </a:r>
          </a:p>
          <a:p>
            <a:pPr lvl="1"/>
            <a:r>
              <a:rPr lang="en-US" dirty="0"/>
              <a:t>Managing risk is enduring and safety is a living process.  </a:t>
            </a:r>
          </a:p>
          <a:p>
            <a:pPr lvl="1"/>
            <a:r>
              <a:rPr lang="en-US" dirty="0"/>
              <a:t>We needed processes that were streamlined and scalable. </a:t>
            </a:r>
          </a:p>
          <a:p>
            <a:pPr lvl="1"/>
            <a:r>
              <a:rPr lang="en-US" dirty="0"/>
              <a:t>We needed to have the right people in the right seats.</a:t>
            </a:r>
          </a:p>
          <a:p>
            <a:pPr lvl="1"/>
            <a:r>
              <a:rPr lang="en-US" dirty="0"/>
              <a:t>Safety is an extension of our mission and vital to Quality Whole Person Care.</a:t>
            </a:r>
          </a:p>
          <a:p>
            <a:pPr marL="0" indent="0">
              <a:buNone/>
            </a:pPr>
            <a:r>
              <a:rPr lang="en-US" b="1" dirty="0"/>
              <a:t>This lead us to….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261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26AA8-DA5A-2220-BB8F-21D3C10D6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WFS Active Threat Workgroup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8709D-A2FC-8A56-1073-6C9E5D4B2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Project Lead and workgroup composition</a:t>
            </a:r>
          </a:p>
          <a:p>
            <a:r>
              <a:rPr lang="en-US" dirty="0"/>
              <a:t>Initial goal of rolling out ALICE model to all WFS Staff.</a:t>
            </a:r>
          </a:p>
          <a:p>
            <a:r>
              <a:rPr lang="en-US" dirty="0"/>
              <a:t>Initial ALICE instructors were identified as program/site leadership or invested individuals. </a:t>
            </a:r>
          </a:p>
          <a:p>
            <a:r>
              <a:rPr lang="en-US" dirty="0"/>
              <a:t>The group, through various assessments and a SWOT, was tasked with evaluating what strategies could be implemented in advance of an event to ensure knowledge and skill building.</a:t>
            </a:r>
          </a:p>
          <a:p>
            <a:r>
              <a:rPr lang="en-US" dirty="0"/>
              <a:t>Following several months of meeting, several things became apparent:</a:t>
            </a:r>
          </a:p>
          <a:p>
            <a:pPr lvl="1"/>
            <a:r>
              <a:rPr lang="en-US" dirty="0"/>
              <a:t>Safety and risk prevention start before a threat ever presents itself</a:t>
            </a:r>
          </a:p>
          <a:p>
            <a:pPr lvl="1"/>
            <a:r>
              <a:rPr lang="en-US" dirty="0"/>
              <a:t>Active Threat, not Active Shooter was the better approach to process.</a:t>
            </a:r>
          </a:p>
          <a:p>
            <a:pPr lvl="1"/>
            <a:r>
              <a:rPr lang="en-US" dirty="0"/>
              <a:t>To accomplish an effective Active Shooter/Threat response, we had to go back to the basics of general safety.</a:t>
            </a:r>
          </a:p>
          <a:p>
            <a:pPr lvl="1"/>
            <a:r>
              <a:rPr lang="en-US" dirty="0"/>
              <a:t>WFS needed a model that would support staff, students, participants, and volunteers.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400" b="1" dirty="0"/>
              <a:t>The Group’s intent also evolved….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58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2FCF7-CD95-5E30-29F6-16CB0740E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Business Case :  Run, Hide, Fight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BA51F-867D-9772-0F2E-E4E0ADB1E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Multiple modalities of Active Shooter training are available, but they essentially all apply the same principles</a:t>
            </a:r>
          </a:p>
          <a:p>
            <a:r>
              <a:rPr lang="en-US" dirty="0"/>
              <a:t>Support from consultants and local police departments to develop tools and resources</a:t>
            </a:r>
          </a:p>
          <a:p>
            <a:r>
              <a:rPr lang="en-US" dirty="0"/>
              <a:t>Risk sensitivity and staff feedback about </a:t>
            </a:r>
            <a:r>
              <a:rPr lang="en-US"/>
              <a:t>content </a:t>
            </a:r>
            <a:endParaRPr lang="en-US" dirty="0"/>
          </a:p>
          <a:p>
            <a:r>
              <a:rPr lang="en-US" dirty="0"/>
              <a:t>Service array applicability</a:t>
            </a:r>
          </a:p>
          <a:p>
            <a:r>
              <a:rPr lang="en-US" dirty="0"/>
              <a:t>Filling in gaps to ensure a Trauma Informed approach to delivery</a:t>
            </a:r>
          </a:p>
          <a:p>
            <a:pPr lvl="1"/>
            <a:r>
              <a:rPr lang="en-US" dirty="0"/>
              <a:t>Content monitoring</a:t>
            </a:r>
          </a:p>
          <a:p>
            <a:pPr lvl="1"/>
            <a:r>
              <a:rPr lang="en-US" dirty="0"/>
              <a:t>Debriefing Tool</a:t>
            </a:r>
          </a:p>
          <a:p>
            <a:r>
              <a:rPr lang="en-US" dirty="0"/>
              <a:t>Resources and Trainings that could be molded to meet program needs, schedules, etc.  </a:t>
            </a:r>
          </a:p>
          <a:p>
            <a:r>
              <a:rPr lang="en-US" dirty="0"/>
              <a:t>This resulted in WFS selecting the Run, Hide, Fight model, provided by the US Department of Homeland Security.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613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3FC85-E7BA-11AC-39E3-94F8DE0F2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Additional Responsibilities of the Active Threat Workgroup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1EBEB-A551-AA42-47F5-A4407B168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Defined the concept of incident command and outlined the roles and responsibilities of these individuals.</a:t>
            </a:r>
          </a:p>
          <a:p>
            <a:r>
              <a:rPr lang="en-US" dirty="0"/>
              <a:t>Created tools for off-site rally point location determination and agreement, and community/emergency outreach.</a:t>
            </a:r>
          </a:p>
          <a:p>
            <a:r>
              <a:rPr lang="en-US" dirty="0"/>
              <a:t>Developed trainings and drill concepts for:</a:t>
            </a:r>
          </a:p>
          <a:p>
            <a:pPr lvl="1"/>
            <a:r>
              <a:rPr lang="en-US" dirty="0"/>
              <a:t>General Staff RHF</a:t>
            </a:r>
          </a:p>
          <a:p>
            <a:pPr lvl="1"/>
            <a:r>
              <a:rPr lang="en-US" dirty="0"/>
              <a:t>Incident Commanders</a:t>
            </a:r>
          </a:p>
          <a:p>
            <a:pPr lvl="1"/>
            <a:r>
              <a:rPr lang="en-US" dirty="0"/>
              <a:t>RHF Drills</a:t>
            </a:r>
          </a:p>
          <a:p>
            <a:r>
              <a:rPr lang="en-US" dirty="0"/>
              <a:t>Assembled Go Bags and Additional Resources.</a:t>
            </a:r>
          </a:p>
          <a:p>
            <a:r>
              <a:rPr lang="en-US" dirty="0"/>
              <a:t>Updated the ERP, CSH, and other visual tools at WFS.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805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9C05-C6D3-D926-5C9F-19E4C8675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Incident Commanders?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F90C07-1895-C2CD-1C5B-DD0D9A6B9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Incident Commanders:</a:t>
            </a:r>
          </a:p>
          <a:p>
            <a:pPr lvl="1"/>
            <a:r>
              <a:rPr lang="en-US" dirty="0"/>
              <a:t>Site specific individuals who are responsible for assembling staff to complete necessary tools.</a:t>
            </a:r>
          </a:p>
          <a:p>
            <a:pPr lvl="1"/>
            <a:r>
              <a:rPr lang="en-US" dirty="0"/>
              <a:t>Go-to people on sites for incident response.</a:t>
            </a:r>
          </a:p>
          <a:p>
            <a:pPr lvl="1"/>
            <a:r>
              <a:rPr lang="en-US" dirty="0"/>
              <a:t>Staff responsible for facilitating drills.  </a:t>
            </a:r>
          </a:p>
          <a:p>
            <a:pPr lvl="1"/>
            <a:r>
              <a:rPr lang="en-US" dirty="0"/>
              <a:t>Individual that will support successful evacuation, debrief, and reassembly following an incident on site.</a:t>
            </a:r>
          </a:p>
          <a:p>
            <a:r>
              <a:rPr lang="en-US" dirty="0"/>
              <a:t>Every WFS site has at least 1 Incident Commander.</a:t>
            </a:r>
          </a:p>
        </p:txBody>
      </p:sp>
    </p:spTree>
    <p:extLst>
      <p:ext uri="{BB962C8B-B14F-4D97-AF65-F5344CB8AC3E}">
        <p14:creationId xmlns:p14="http://schemas.microsoft.com/office/powerpoint/2010/main" val="2662650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A230230-5FD3-BBF2-73DA-DA43AAC6D79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Proactive:  </a:t>
            </a:r>
            <a:r>
              <a:rPr lang="en-US" i="1" dirty="0"/>
              <a:t>These are completed as we open a new site and revisited periodically or at specific intervals. </a:t>
            </a:r>
            <a:endParaRPr lang="en-US" b="1" i="1" dirty="0"/>
          </a:p>
          <a:p>
            <a:r>
              <a:rPr lang="en-US" dirty="0"/>
              <a:t>In-House Development of RHF training, using evidence-based resources.</a:t>
            </a:r>
          </a:p>
          <a:p>
            <a:r>
              <a:rPr lang="en-US" dirty="0"/>
              <a:t>Site Entry/Access Procedures</a:t>
            </a:r>
          </a:p>
          <a:p>
            <a:r>
              <a:rPr lang="en-US" dirty="0"/>
              <a:t>Site Inspections with safety monitoring and E-tickets</a:t>
            </a:r>
          </a:p>
          <a:p>
            <a:r>
              <a:rPr lang="en-US" dirty="0"/>
              <a:t>Automated Fire Drill and Active Threat schedules, reporting, and data review</a:t>
            </a:r>
          </a:p>
          <a:p>
            <a:r>
              <a:rPr lang="en-US" dirty="0"/>
              <a:t>“Safety” on program meeting agendas</a:t>
            </a:r>
          </a:p>
          <a:p>
            <a:pPr marL="0" indent="0">
              <a:buNone/>
            </a:pPr>
            <a:r>
              <a:rPr lang="en-US" b="1" dirty="0"/>
              <a:t>Responsive:  </a:t>
            </a:r>
            <a:r>
              <a:rPr lang="en-US" i="1" dirty="0"/>
              <a:t>These are utilized during an emergency.</a:t>
            </a:r>
            <a:endParaRPr lang="en-US" b="1" i="1" dirty="0"/>
          </a:p>
          <a:p>
            <a:r>
              <a:rPr lang="en-US" dirty="0"/>
              <a:t>Emergency Response Plans</a:t>
            </a:r>
          </a:p>
          <a:p>
            <a:r>
              <a:rPr lang="en-US" dirty="0"/>
              <a:t>Emergency Evacuation Plans </a:t>
            </a:r>
          </a:p>
          <a:p>
            <a:pPr lvl="1"/>
            <a:r>
              <a:rPr lang="en-US" dirty="0"/>
              <a:t>Updates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F1323FFE-6DBC-9860-9594-E96E515432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Tangible Items:  </a:t>
            </a:r>
            <a:r>
              <a:rPr lang="en-US" i="1" dirty="0"/>
              <a:t>These must be managed and monitored and are utilized during an emergency.</a:t>
            </a:r>
          </a:p>
          <a:p>
            <a:r>
              <a:rPr lang="en-US" dirty="0"/>
              <a:t>WFS Go Bags-more on next slide</a:t>
            </a:r>
          </a:p>
          <a:p>
            <a:r>
              <a:rPr lang="en-US" dirty="0"/>
              <a:t>AED machines and OSHA Guided First Aid Kits</a:t>
            </a:r>
          </a:p>
          <a:p>
            <a:r>
              <a:rPr lang="en-US" dirty="0"/>
              <a:t>Window and Office Numbering</a:t>
            </a:r>
          </a:p>
          <a:p>
            <a:r>
              <a:rPr lang="en-US" dirty="0"/>
              <a:t>Active Threat and Fire Drills</a:t>
            </a: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0B76F5-ABCA-41FC-764C-C5C1C7DD2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WFS Safety Tools and Resources </a:t>
            </a:r>
          </a:p>
        </p:txBody>
      </p:sp>
    </p:spTree>
    <p:extLst>
      <p:ext uri="{BB962C8B-B14F-4D97-AF65-F5344CB8AC3E}">
        <p14:creationId xmlns:p14="http://schemas.microsoft.com/office/powerpoint/2010/main" val="741404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17331</TotalTime>
  <Words>1093</Words>
  <Application>Microsoft Office PowerPoint</Application>
  <PresentationFormat>Widescreen</PresentationFormat>
  <Paragraphs>153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Introductions</vt:lpstr>
      <vt:lpstr>WFS Service Array</vt:lpstr>
      <vt:lpstr>WFS’ Safety Program Development Experience</vt:lpstr>
      <vt:lpstr>The WFS Active Threat Workgroup</vt:lpstr>
      <vt:lpstr>Our Business Case :  Run, Hide, Fight</vt:lpstr>
      <vt:lpstr>Additional Responsibilities of the Active Threat Workgroup</vt:lpstr>
      <vt:lpstr>What are Incident Commanders?</vt:lpstr>
      <vt:lpstr>WFS Safety Tools and Resources </vt:lpstr>
      <vt:lpstr>WFS Go Bags and Active Threat Drills</vt:lpstr>
      <vt:lpstr>Community Tools and Resources</vt:lpstr>
      <vt:lpstr>How is this all monitored?...</vt:lpstr>
      <vt:lpstr>Committee Oversite of Agency Safety</vt:lpstr>
      <vt:lpstr>Committee Oversite of Agency Safety</vt:lpstr>
      <vt:lpstr>In Summary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Jimenez, Tiffany</dc:creator>
  <cp:lastModifiedBy>Jennifer Schuler</cp:lastModifiedBy>
  <cp:revision>54</cp:revision>
  <cp:lastPrinted>2024-06-05T20:45:52Z</cp:lastPrinted>
  <dcterms:created xsi:type="dcterms:W3CDTF">2015-11-30T15:47:11Z</dcterms:created>
  <dcterms:modified xsi:type="dcterms:W3CDTF">2024-08-08T15:13:28Z</dcterms:modified>
</cp:coreProperties>
</file>